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334" r:id="rId4"/>
    <p:sldId id="259" r:id="rId5"/>
    <p:sldId id="260" r:id="rId6"/>
    <p:sldId id="336" r:id="rId7"/>
    <p:sldId id="261" r:id="rId8"/>
    <p:sldId id="262" r:id="rId9"/>
    <p:sldId id="325" r:id="rId10"/>
    <p:sldId id="326" r:id="rId11"/>
    <p:sldId id="321" r:id="rId12"/>
    <p:sldId id="322" r:id="rId13"/>
    <p:sldId id="323" r:id="rId14"/>
    <p:sldId id="324" r:id="rId15"/>
    <p:sldId id="327" r:id="rId16"/>
    <p:sldId id="328" r:id="rId17"/>
    <p:sldId id="329" r:id="rId18"/>
    <p:sldId id="337" r:id="rId19"/>
    <p:sldId id="330" r:id="rId20"/>
    <p:sldId id="331" r:id="rId21"/>
    <p:sldId id="332" r:id="rId22"/>
    <p:sldId id="333" r:id="rId23"/>
    <p:sldId id="335" r:id="rId24"/>
    <p:sldId id="338" r:id="rId25"/>
    <p:sldId id="339" r:id="rId26"/>
    <p:sldId id="341" r:id="rId27"/>
    <p:sldId id="340" r:id="rId28"/>
    <p:sldId id="342" r:id="rId29"/>
    <p:sldId id="343" r:id="rId30"/>
    <p:sldId id="32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02A"/>
    <a:srgbClr val="63AA40"/>
    <a:srgbClr val="99C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78213-2ACE-4F58-926B-7FD557E151D9}" type="datetimeFigureOut">
              <a:rPr lang="en-US" smtClean="0"/>
              <a:pPr/>
              <a:t>10/3/2017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C380A-6217-4029-9E28-C69DABABF88A}" type="slidenum">
              <a:rPr lang="en-US" smtClean="0"/>
              <a:pPr/>
              <a:t>‹#›</a:t>
            </a:fld>
            <a:endParaRPr lang="en-US"/>
          </a:p>
        </p:txBody>
      </p:sp>
    </p:spTree>
    <p:extLst>
      <p:ext uri="{BB962C8B-B14F-4D97-AF65-F5344CB8AC3E}">
        <p14:creationId xmlns:p14="http://schemas.microsoft.com/office/powerpoint/2010/main" val="141430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t>2</a:t>
            </a:fld>
            <a:endParaRPr lang="en-US"/>
          </a:p>
        </p:txBody>
      </p:sp>
    </p:spTree>
    <p:extLst>
      <p:ext uri="{BB962C8B-B14F-4D97-AF65-F5344CB8AC3E}">
        <p14:creationId xmlns:p14="http://schemas.microsoft.com/office/powerpoint/2010/main" val="147579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12</a:t>
            </a:fld>
            <a:endParaRPr lang="en-US" dirty="0"/>
          </a:p>
        </p:txBody>
      </p:sp>
    </p:spTree>
    <p:extLst>
      <p:ext uri="{BB962C8B-B14F-4D97-AF65-F5344CB8AC3E}">
        <p14:creationId xmlns:p14="http://schemas.microsoft.com/office/powerpoint/2010/main" val="192841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13</a:t>
            </a:fld>
            <a:endParaRPr lang="en-US" dirty="0"/>
          </a:p>
        </p:txBody>
      </p:sp>
    </p:spTree>
    <p:extLst>
      <p:ext uri="{BB962C8B-B14F-4D97-AF65-F5344CB8AC3E}">
        <p14:creationId xmlns:p14="http://schemas.microsoft.com/office/powerpoint/2010/main" val="43751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14</a:t>
            </a:fld>
            <a:endParaRPr lang="en-US" dirty="0"/>
          </a:p>
        </p:txBody>
      </p:sp>
    </p:spTree>
    <p:extLst>
      <p:ext uri="{BB962C8B-B14F-4D97-AF65-F5344CB8AC3E}">
        <p14:creationId xmlns:p14="http://schemas.microsoft.com/office/powerpoint/2010/main" val="308027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15</a:t>
            </a:fld>
            <a:endParaRPr lang="en-US" dirty="0"/>
          </a:p>
        </p:txBody>
      </p:sp>
    </p:spTree>
    <p:extLst>
      <p:ext uri="{BB962C8B-B14F-4D97-AF65-F5344CB8AC3E}">
        <p14:creationId xmlns:p14="http://schemas.microsoft.com/office/powerpoint/2010/main" val="169502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16</a:t>
            </a:fld>
            <a:endParaRPr lang="en-US" dirty="0"/>
          </a:p>
        </p:txBody>
      </p:sp>
    </p:spTree>
    <p:extLst>
      <p:ext uri="{BB962C8B-B14F-4D97-AF65-F5344CB8AC3E}">
        <p14:creationId xmlns:p14="http://schemas.microsoft.com/office/powerpoint/2010/main" val="310752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17</a:t>
            </a:fld>
            <a:endParaRPr lang="en-US" dirty="0"/>
          </a:p>
        </p:txBody>
      </p:sp>
    </p:spTree>
    <p:extLst>
      <p:ext uri="{BB962C8B-B14F-4D97-AF65-F5344CB8AC3E}">
        <p14:creationId xmlns:p14="http://schemas.microsoft.com/office/powerpoint/2010/main" val="14557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18</a:t>
            </a:fld>
            <a:endParaRPr lang="en-US" dirty="0"/>
          </a:p>
        </p:txBody>
      </p:sp>
    </p:spTree>
    <p:extLst>
      <p:ext uri="{BB962C8B-B14F-4D97-AF65-F5344CB8AC3E}">
        <p14:creationId xmlns:p14="http://schemas.microsoft.com/office/powerpoint/2010/main" val="2738018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19</a:t>
            </a:fld>
            <a:endParaRPr lang="en-US" dirty="0"/>
          </a:p>
        </p:txBody>
      </p:sp>
    </p:spTree>
    <p:extLst>
      <p:ext uri="{BB962C8B-B14F-4D97-AF65-F5344CB8AC3E}">
        <p14:creationId xmlns:p14="http://schemas.microsoft.com/office/powerpoint/2010/main" val="227984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20</a:t>
            </a:fld>
            <a:endParaRPr lang="en-US" dirty="0"/>
          </a:p>
        </p:txBody>
      </p:sp>
    </p:spTree>
    <p:extLst>
      <p:ext uri="{BB962C8B-B14F-4D97-AF65-F5344CB8AC3E}">
        <p14:creationId xmlns:p14="http://schemas.microsoft.com/office/powerpoint/2010/main" val="571643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21</a:t>
            </a:fld>
            <a:endParaRPr lang="en-US" dirty="0"/>
          </a:p>
        </p:txBody>
      </p:sp>
    </p:spTree>
    <p:extLst>
      <p:ext uri="{BB962C8B-B14F-4D97-AF65-F5344CB8AC3E}">
        <p14:creationId xmlns:p14="http://schemas.microsoft.com/office/powerpoint/2010/main" val="379150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4</a:t>
            </a:fld>
            <a:endParaRPr lang="en-US" dirty="0"/>
          </a:p>
        </p:txBody>
      </p:sp>
    </p:spTree>
    <p:extLst>
      <p:ext uri="{BB962C8B-B14F-4D97-AF65-F5344CB8AC3E}">
        <p14:creationId xmlns:p14="http://schemas.microsoft.com/office/powerpoint/2010/main" val="460523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t>22</a:t>
            </a:fld>
            <a:endParaRPr lang="en-US"/>
          </a:p>
        </p:txBody>
      </p:sp>
    </p:spTree>
    <p:extLst>
      <p:ext uri="{BB962C8B-B14F-4D97-AF65-F5344CB8AC3E}">
        <p14:creationId xmlns:p14="http://schemas.microsoft.com/office/powerpoint/2010/main" val="349230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23</a:t>
            </a:fld>
            <a:endParaRPr lang="en-US" dirty="0"/>
          </a:p>
        </p:txBody>
      </p:sp>
    </p:spTree>
    <p:extLst>
      <p:ext uri="{BB962C8B-B14F-4D97-AF65-F5344CB8AC3E}">
        <p14:creationId xmlns:p14="http://schemas.microsoft.com/office/powerpoint/2010/main" val="3673815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24</a:t>
            </a:fld>
            <a:endParaRPr lang="en-US" dirty="0"/>
          </a:p>
        </p:txBody>
      </p:sp>
    </p:spTree>
    <p:extLst>
      <p:ext uri="{BB962C8B-B14F-4D97-AF65-F5344CB8AC3E}">
        <p14:creationId xmlns:p14="http://schemas.microsoft.com/office/powerpoint/2010/main" val="357673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25</a:t>
            </a:fld>
            <a:endParaRPr lang="en-US" dirty="0"/>
          </a:p>
        </p:txBody>
      </p:sp>
    </p:spTree>
    <p:extLst>
      <p:ext uri="{BB962C8B-B14F-4D97-AF65-F5344CB8AC3E}">
        <p14:creationId xmlns:p14="http://schemas.microsoft.com/office/powerpoint/2010/main" val="826446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26</a:t>
            </a:fld>
            <a:endParaRPr lang="en-US" dirty="0"/>
          </a:p>
        </p:txBody>
      </p:sp>
    </p:spTree>
    <p:extLst>
      <p:ext uri="{BB962C8B-B14F-4D97-AF65-F5344CB8AC3E}">
        <p14:creationId xmlns:p14="http://schemas.microsoft.com/office/powerpoint/2010/main" val="2841803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27</a:t>
            </a:fld>
            <a:endParaRPr lang="en-US" dirty="0"/>
          </a:p>
        </p:txBody>
      </p:sp>
    </p:spTree>
    <p:extLst>
      <p:ext uri="{BB962C8B-B14F-4D97-AF65-F5344CB8AC3E}">
        <p14:creationId xmlns:p14="http://schemas.microsoft.com/office/powerpoint/2010/main" val="2255061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28</a:t>
            </a:fld>
            <a:endParaRPr lang="en-US" dirty="0"/>
          </a:p>
        </p:txBody>
      </p:sp>
    </p:spTree>
    <p:extLst>
      <p:ext uri="{BB962C8B-B14F-4D97-AF65-F5344CB8AC3E}">
        <p14:creationId xmlns:p14="http://schemas.microsoft.com/office/powerpoint/2010/main" val="167590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29</a:t>
            </a:fld>
            <a:endParaRPr lang="en-US"/>
          </a:p>
        </p:txBody>
      </p:sp>
    </p:spTree>
    <p:extLst>
      <p:ext uri="{BB962C8B-B14F-4D97-AF65-F5344CB8AC3E}">
        <p14:creationId xmlns:p14="http://schemas.microsoft.com/office/powerpoint/2010/main" val="152366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5</a:t>
            </a:fld>
            <a:endParaRPr lang="en-US" dirty="0"/>
          </a:p>
        </p:txBody>
      </p:sp>
    </p:spTree>
    <p:extLst>
      <p:ext uri="{BB962C8B-B14F-4D97-AF65-F5344CB8AC3E}">
        <p14:creationId xmlns:p14="http://schemas.microsoft.com/office/powerpoint/2010/main" val="159829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6</a:t>
            </a:fld>
            <a:endParaRPr lang="en-US"/>
          </a:p>
        </p:txBody>
      </p:sp>
    </p:spTree>
    <p:extLst>
      <p:ext uri="{BB962C8B-B14F-4D97-AF65-F5344CB8AC3E}">
        <p14:creationId xmlns:p14="http://schemas.microsoft.com/office/powerpoint/2010/main" val="241307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7</a:t>
            </a:fld>
            <a:endParaRPr lang="en-US" dirty="0"/>
          </a:p>
        </p:txBody>
      </p:sp>
    </p:spTree>
    <p:extLst>
      <p:ext uri="{BB962C8B-B14F-4D97-AF65-F5344CB8AC3E}">
        <p14:creationId xmlns:p14="http://schemas.microsoft.com/office/powerpoint/2010/main" val="104595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8</a:t>
            </a:fld>
            <a:endParaRPr lang="en-US" dirty="0"/>
          </a:p>
        </p:txBody>
      </p:sp>
    </p:spTree>
    <p:extLst>
      <p:ext uri="{BB962C8B-B14F-4D97-AF65-F5344CB8AC3E}">
        <p14:creationId xmlns:p14="http://schemas.microsoft.com/office/powerpoint/2010/main" val="135360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9</a:t>
            </a:fld>
            <a:endParaRPr lang="en-US" dirty="0"/>
          </a:p>
        </p:txBody>
      </p:sp>
    </p:spTree>
    <p:extLst>
      <p:ext uri="{BB962C8B-B14F-4D97-AF65-F5344CB8AC3E}">
        <p14:creationId xmlns:p14="http://schemas.microsoft.com/office/powerpoint/2010/main" val="37909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10</a:t>
            </a:fld>
            <a:endParaRPr lang="en-US" dirty="0"/>
          </a:p>
        </p:txBody>
      </p:sp>
    </p:spTree>
    <p:extLst>
      <p:ext uri="{BB962C8B-B14F-4D97-AF65-F5344CB8AC3E}">
        <p14:creationId xmlns:p14="http://schemas.microsoft.com/office/powerpoint/2010/main" val="164115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C380A-6217-4029-9E28-C69DABABF88A}" type="slidenum">
              <a:rPr lang="en-US" smtClean="0"/>
              <a:pPr/>
              <a:t>11</a:t>
            </a:fld>
            <a:endParaRPr lang="en-US" dirty="0"/>
          </a:p>
        </p:txBody>
      </p:sp>
    </p:spTree>
    <p:extLst>
      <p:ext uri="{BB962C8B-B14F-4D97-AF65-F5344CB8AC3E}">
        <p14:creationId xmlns:p14="http://schemas.microsoft.com/office/powerpoint/2010/main" val="275933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0AA338-30BC-43AB-9FAE-52A4BF132F2F}"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B94CE-3964-44AB-9D0A-9D87EB904485}" type="slidenum">
              <a:rPr lang="en-US" smtClean="0"/>
              <a:pPr/>
              <a:t>‹#›</a:t>
            </a:fld>
            <a:endParaRPr lang="en-US"/>
          </a:p>
        </p:txBody>
      </p:sp>
      <p:sp>
        <p:nvSpPr>
          <p:cNvPr id="9" name="Title Placeholder 1"/>
          <p:cNvSpPr>
            <a:spLocks noGrp="1"/>
          </p:cNvSpPr>
          <p:nvPr>
            <p:ph type="title"/>
          </p:nvPr>
        </p:nvSpPr>
        <p:spPr>
          <a:xfrm>
            <a:off x="457200" y="8382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Text Placeholder 2"/>
          <p:cNvSpPr>
            <a:spLocks noGrp="1"/>
          </p:cNvSpPr>
          <p:nvPr>
            <p:ph idx="1"/>
          </p:nvPr>
        </p:nvSpPr>
        <p:spPr>
          <a:xfrm>
            <a:off x="457200" y="2057400"/>
            <a:ext cx="8229600"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120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F41ACC-4AC9-7B4F-B6E2-0C1957A2F11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41ACC-4AC9-7B4F-B6E2-0C1957A2F11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41ACC-4AC9-7B4F-B6E2-0C1957A2F11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F41ACC-4AC9-7B4F-B6E2-0C1957A2F119}"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F41ACC-4AC9-7B4F-B6E2-0C1957A2F119}"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F41ACC-4AC9-7B4F-B6E2-0C1957A2F119}"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41ACC-4AC9-7B4F-B6E2-0C1957A2F119}"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41ACC-4AC9-7B4F-B6E2-0C1957A2F119}"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41ACC-4AC9-7B4F-B6E2-0C1957A2F119}"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41ACC-4AC9-7B4F-B6E2-0C1957A2F11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7848600" cy="655638"/>
          </a:xfrm>
        </p:spPr>
        <p:txBody>
          <a:bodyPr>
            <a:noAutofit/>
          </a:bodyPr>
          <a:lstStyle>
            <a:lvl1pPr algn="l">
              <a:defRPr sz="3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077200" cy="3916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0AA338-30BC-43AB-9FAE-52A4BF132F2F}"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B94CE-3964-44AB-9D0A-9D87EB904485}" type="slidenum">
              <a:rPr lang="en-US" smtClean="0"/>
              <a:pPr/>
              <a:t>‹#›</a:t>
            </a:fld>
            <a:endParaRPr lang="en-US"/>
          </a:p>
        </p:txBody>
      </p:sp>
    </p:spTree>
    <p:extLst>
      <p:ext uri="{BB962C8B-B14F-4D97-AF65-F5344CB8AC3E}">
        <p14:creationId xmlns:p14="http://schemas.microsoft.com/office/powerpoint/2010/main" val="3634454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41ACC-4AC9-7B4F-B6E2-0C1957A2F11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2DFE6-0878-154F-A9BE-713E592057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AA338-30BC-43AB-9FAE-52A4BF132F2F}"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B94CE-3964-44AB-9D0A-9D87EB904485}" type="slidenum">
              <a:rPr lang="en-US" smtClean="0"/>
              <a:pPr/>
              <a:t>‹#›</a:t>
            </a:fld>
            <a:endParaRPr lang="en-US"/>
          </a:p>
        </p:txBody>
      </p:sp>
    </p:spTree>
    <p:extLst>
      <p:ext uri="{BB962C8B-B14F-4D97-AF65-F5344CB8AC3E}">
        <p14:creationId xmlns:p14="http://schemas.microsoft.com/office/powerpoint/2010/main" val="395987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0AA338-30BC-43AB-9FAE-52A4BF132F2F}" type="datetimeFigureOut">
              <a:rPr lang="en-US" smtClean="0"/>
              <a:pPr/>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0B94CE-3964-44AB-9D0A-9D87EB904485}" type="slidenum">
              <a:rPr lang="en-US" smtClean="0"/>
              <a:pPr/>
              <a:t>‹#›</a:t>
            </a:fld>
            <a:endParaRPr lang="en-US"/>
          </a:p>
        </p:txBody>
      </p:sp>
    </p:spTree>
    <p:extLst>
      <p:ext uri="{BB962C8B-B14F-4D97-AF65-F5344CB8AC3E}">
        <p14:creationId xmlns:p14="http://schemas.microsoft.com/office/powerpoint/2010/main" val="8068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AA338-30BC-43AB-9FAE-52A4BF132F2F}" type="datetimeFigureOut">
              <a:rPr lang="en-US" smtClean="0"/>
              <a:pPr/>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B94CE-3964-44AB-9D0A-9D87EB904485}" type="slidenum">
              <a:rPr lang="en-US" smtClean="0"/>
              <a:pPr/>
              <a:t>‹#›</a:t>
            </a:fld>
            <a:endParaRPr lang="en-US"/>
          </a:p>
        </p:txBody>
      </p:sp>
    </p:spTree>
    <p:extLst>
      <p:ext uri="{BB962C8B-B14F-4D97-AF65-F5344CB8AC3E}">
        <p14:creationId xmlns:p14="http://schemas.microsoft.com/office/powerpoint/2010/main" val="140384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0"/>
            <a:ext cx="3008313" cy="5969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B0AA338-30BC-43AB-9FAE-52A4BF132F2F}"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B94CE-3964-44AB-9D0A-9D87EB904485}" type="slidenum">
              <a:rPr lang="en-US" smtClean="0"/>
              <a:pPr/>
              <a:t>‹#›</a:t>
            </a:fld>
            <a:endParaRPr lang="en-US"/>
          </a:p>
        </p:txBody>
      </p:sp>
    </p:spTree>
    <p:extLst>
      <p:ext uri="{BB962C8B-B14F-4D97-AF65-F5344CB8AC3E}">
        <p14:creationId xmlns:p14="http://schemas.microsoft.com/office/powerpoint/2010/main" val="314779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AA338-30BC-43AB-9FAE-52A4BF132F2F}"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B94CE-3964-44AB-9D0A-9D87EB904485}" type="slidenum">
              <a:rPr lang="en-US" smtClean="0"/>
              <a:pPr/>
              <a:t>‹#›</a:t>
            </a:fld>
            <a:endParaRPr lang="en-US"/>
          </a:p>
        </p:txBody>
      </p:sp>
    </p:spTree>
    <p:extLst>
      <p:ext uri="{BB962C8B-B14F-4D97-AF65-F5344CB8AC3E}">
        <p14:creationId xmlns:p14="http://schemas.microsoft.com/office/powerpoint/2010/main" val="299069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AA338-30BC-43AB-9FAE-52A4BF132F2F}"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B94CE-3964-44AB-9D0A-9D87EB904485}" type="slidenum">
              <a:rPr lang="en-US" smtClean="0"/>
              <a:pPr/>
              <a:t>‹#›</a:t>
            </a:fld>
            <a:endParaRPr lang="en-US"/>
          </a:p>
        </p:txBody>
      </p:sp>
    </p:spTree>
    <p:extLst>
      <p:ext uri="{BB962C8B-B14F-4D97-AF65-F5344CB8AC3E}">
        <p14:creationId xmlns:p14="http://schemas.microsoft.com/office/powerpoint/2010/main" val="348155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AA338-30BC-43AB-9FAE-52A4BF132F2F}"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B94CE-3964-44AB-9D0A-9D87EB904485}" type="slidenum">
              <a:rPr lang="en-US" smtClean="0"/>
              <a:pPr/>
              <a:t>‹#›</a:t>
            </a:fld>
            <a:endParaRPr lang="en-US"/>
          </a:p>
        </p:txBody>
      </p:sp>
    </p:spTree>
    <p:extLst>
      <p:ext uri="{BB962C8B-B14F-4D97-AF65-F5344CB8AC3E}">
        <p14:creationId xmlns:p14="http://schemas.microsoft.com/office/powerpoint/2010/main" val="178454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d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2.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pd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8229600"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AA338-30BC-43AB-9FAE-52A4BF132F2F}" type="datetimeFigureOut">
              <a:rPr lang="en-US" smtClean="0"/>
              <a:pPr/>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B94CE-3964-44AB-9D0A-9D87EB904485}" type="slidenum">
              <a:rPr lang="en-US" smtClean="0"/>
              <a:pPr/>
              <a:t>‹#›</a:t>
            </a:fld>
            <a:endParaRPr lang="en-US"/>
          </a:p>
        </p:txBody>
      </p:sp>
      <p:pic>
        <p:nvPicPr>
          <p:cNvPr id="8" name="Picture 7" descr="PPT_Template_Cover.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1"/>
              <a:stretch>
                <a:fillRect/>
              </a:stretch>
            </p:blipFill>
          </mc:Choice>
          <mc:Fallback>
            <p:blipFill>
              <a:blip r:embed="rId12"/>
              <a:stretch>
                <a:fillRect/>
              </a:stretch>
            </p:blipFill>
          </mc:Fallback>
        </mc:AlternateContent>
        <p:spPr>
          <a:xfrm>
            <a:off x="-26893" y="-228600"/>
            <a:ext cx="9170894" cy="7086600"/>
          </a:xfrm>
          <a:prstGeom prst="rect">
            <a:avLst/>
          </a:prstGeom>
        </p:spPr>
      </p:pic>
    </p:spTree>
    <p:extLst>
      <p:ext uri="{BB962C8B-B14F-4D97-AF65-F5344CB8AC3E}">
        <p14:creationId xmlns:p14="http://schemas.microsoft.com/office/powerpoint/2010/main" val="172911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41ACC-4AC9-7B4F-B6E2-0C1957A2F119}" type="datetimeFigureOut">
              <a:rPr lang="en-US" smtClean="0"/>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2DFE6-0878-154F-A9BE-713E5920577C}" type="slidenum">
              <a:rPr lang="en-US" smtClean="0"/>
              <a:t>‹#›</a:t>
            </a:fld>
            <a:endParaRPr lang="en-US"/>
          </a:p>
        </p:txBody>
      </p:sp>
      <p:pic>
        <p:nvPicPr>
          <p:cNvPr id="7" name="Picture 6" descr="PPT_Template_Page.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4"/>
              <a:stretch>
                <a:fillRect/>
              </a:stretch>
            </p:blipFill>
          </mc:Choice>
          <mc:Fallback>
            <p:blipFill>
              <a:blip r:embed="rId15"/>
              <a:stretch>
                <a:fillRect/>
              </a:stretch>
            </p:blipFill>
          </mc:Fallback>
        </mc:AlternateContent>
        <p:spPr>
          <a:xfrm>
            <a:off x="-26896" y="-1"/>
            <a:ext cx="9170896" cy="708660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acte.secure-platform.com/a/page/awards/national/excellence_awards"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acte.secure-platform.com/a/page/help/help_judg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acte.secure-platform.com/a/page/awards/national/excellence_awards"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mailto:awards@acteonline.org"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772400" cy="2209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en-US" sz="4000" b="1" dirty="0" smtClean="0">
                <a:solidFill>
                  <a:schemeClr val="accent1">
                    <a:lumMod val="75000"/>
                  </a:schemeClr>
                </a:solidFill>
              </a:rPr>
              <a:t>ACTE Awards and </a:t>
            </a:r>
          </a:p>
          <a:p>
            <a:r>
              <a:rPr lang="en-US" sz="4000" b="1" dirty="0" smtClean="0">
                <a:solidFill>
                  <a:schemeClr val="accent1">
                    <a:lumMod val="75000"/>
                  </a:schemeClr>
                </a:solidFill>
              </a:rPr>
              <a:t>Your State: </a:t>
            </a:r>
          </a:p>
          <a:p>
            <a:r>
              <a:rPr lang="en-US" sz="2800" b="1" i="1" dirty="0" smtClean="0">
                <a:solidFill>
                  <a:schemeClr val="accent1">
                    <a:lumMod val="75000"/>
                  </a:schemeClr>
                </a:solidFill>
              </a:rPr>
              <a:t>A Guide for New and Veteran Award Chairs</a:t>
            </a:r>
            <a:endParaRPr lang="en-US" sz="2800" b="1" i="1" dirty="0">
              <a:solidFill>
                <a:schemeClr val="accent1">
                  <a:lumMod val="75000"/>
                </a:schemeClr>
              </a:solidFill>
            </a:endParaRPr>
          </a:p>
        </p:txBody>
      </p:sp>
    </p:spTree>
    <p:extLst>
      <p:ext uri="{BB962C8B-B14F-4D97-AF65-F5344CB8AC3E}">
        <p14:creationId xmlns:p14="http://schemas.microsoft.com/office/powerpoint/2010/main" val="94151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7467600" cy="1265238"/>
          </a:xfrm>
        </p:spPr>
        <p:txBody>
          <a:bodyPr>
            <a:normAutofit/>
          </a:bodyPr>
          <a:lstStyle/>
          <a:p>
            <a:pPr algn="l"/>
            <a:r>
              <a:rPr lang="en-US" sz="3200" b="1" dirty="0" smtClean="0">
                <a:solidFill>
                  <a:srgbClr val="002060"/>
                </a:solidFill>
                <a:latin typeface="+mn-lt"/>
                <a:cs typeface="Palatino"/>
              </a:rPr>
              <a:t>Tips from Other States…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 y="2057400"/>
            <a:ext cx="8763000" cy="4985980"/>
          </a:xfrm>
          <a:prstGeom prst="rect">
            <a:avLst/>
          </a:prstGeom>
          <a:noFill/>
        </p:spPr>
        <p:txBody>
          <a:bodyPr wrap="square" rtlCol="0">
            <a:spAutoFit/>
          </a:bodyPr>
          <a:lstStyle/>
          <a:p>
            <a:pPr marL="342900" indent="-342900">
              <a:buFont typeface="+mj-lt"/>
              <a:buAutoNum type="arabicPeriod"/>
            </a:pPr>
            <a:r>
              <a:rPr lang="en-US" sz="2000" dirty="0" smtClean="0"/>
              <a:t>Use your leaders (Board members, Division leaders, Awards Committee) to actively recruit nominations.</a:t>
            </a:r>
            <a:r>
              <a:rPr lang="en-US" sz="2000" dirty="0"/>
              <a:t> Several states ask their leaders/nominators to write the nominations to save this step for the </a:t>
            </a:r>
            <a:r>
              <a:rPr lang="en-US" sz="2000" dirty="0" smtClean="0"/>
              <a:t>candidates</a:t>
            </a:r>
          </a:p>
          <a:p>
            <a:pPr marL="342900" indent="-342900">
              <a:buFont typeface="+mj-lt"/>
              <a:buAutoNum type="arabicPeriod"/>
            </a:pPr>
            <a:r>
              <a:rPr lang="en-US" sz="2000" dirty="0" smtClean="0"/>
              <a:t>Reach out to your State Department of Education about promoting your awards and call for nominations (Alaska, Nebraska)</a:t>
            </a:r>
          </a:p>
          <a:p>
            <a:pPr marL="342900" indent="-342900">
              <a:buFont typeface="+mj-lt"/>
              <a:buAutoNum type="arabicPeriod"/>
            </a:pPr>
            <a:r>
              <a:rPr lang="en-US" sz="2000" dirty="0" smtClean="0"/>
              <a:t>Reach out to the communications and marketing staff at CTE centers/schools in your state – they may see the awards as a great opportunity to promote what’s being done in their school (Oklahoma)</a:t>
            </a:r>
          </a:p>
          <a:p>
            <a:pPr marL="342900" indent="-342900">
              <a:buFont typeface="+mj-lt"/>
              <a:buAutoNum type="arabicPeriod"/>
            </a:pPr>
            <a:r>
              <a:rPr lang="en-US" sz="2000" dirty="0" smtClean="0"/>
              <a:t>Ask your past award winners to “pay it forward” by seeking out a candidate to nominate. Use your past nominators as mentors for the process for new candidates (Idaho)</a:t>
            </a:r>
          </a:p>
          <a:p>
            <a:pPr marL="342900" indent="-342900">
              <a:buFont typeface="+mj-lt"/>
              <a:buAutoNum type="arabicPeriod"/>
            </a:pPr>
            <a:r>
              <a:rPr lang="en-US" sz="2000" dirty="0" smtClean="0"/>
              <a:t>Send out a preliminary call for nominations that doesn’t require the completion of the full application – then follow up with those qualified candidates/ nominators and ask them to complete the full form (Kentucky)</a:t>
            </a:r>
          </a:p>
          <a:p>
            <a:pPr marL="342900" indent="-342900">
              <a:buFont typeface="+mj-lt"/>
              <a:buAutoNum type="arabicPeriod"/>
            </a:pPr>
            <a:r>
              <a:rPr lang="en-US" sz="2000" b="1" dirty="0" smtClean="0"/>
              <a:t>Strong, timely communications and reminders are key!</a:t>
            </a:r>
            <a:endParaRPr lang="en-US" b="1" dirty="0" smtClean="0"/>
          </a:p>
          <a:p>
            <a:pPr marL="342900" indent="-342900">
              <a:buFont typeface="+mj-lt"/>
              <a:buAutoNum type="arabicPeriod"/>
            </a:pPr>
            <a:endParaRPr lang="en-US" b="1" dirty="0" smtClean="0"/>
          </a:p>
        </p:txBody>
      </p:sp>
    </p:spTree>
    <p:extLst>
      <p:ext uri="{BB962C8B-B14F-4D97-AF65-F5344CB8AC3E}">
        <p14:creationId xmlns:p14="http://schemas.microsoft.com/office/powerpoint/2010/main" val="4044300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Monitoring Nominations &amp; Extending Deadlines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 y="2057400"/>
            <a:ext cx="8763000" cy="1754326"/>
          </a:xfrm>
          <a:prstGeom prst="rect">
            <a:avLst/>
          </a:prstGeom>
          <a:noFill/>
        </p:spPr>
        <p:txBody>
          <a:bodyPr wrap="square" rtlCol="0">
            <a:spAutoFit/>
          </a:bodyPr>
          <a:lstStyle/>
          <a:p>
            <a:r>
              <a:rPr lang="en-US" dirty="0" smtClean="0"/>
              <a:t>Several states build in extra time (2-4 weeks) to extend their state award deadlines if they don’t have many nominations in by their original deadline. </a:t>
            </a:r>
          </a:p>
          <a:p>
            <a:endParaRPr lang="en-US" dirty="0"/>
          </a:p>
          <a:p>
            <a:r>
              <a:rPr lang="en-US" dirty="0" smtClean="0"/>
              <a:t>If your state uses the Awards Portal for your state awards, you can easily monitor how many nominations have been completed, as well as those that have been started but not completed. </a:t>
            </a:r>
          </a:p>
        </p:txBody>
      </p:sp>
    </p:spTree>
    <p:extLst>
      <p:ext uri="{BB962C8B-B14F-4D97-AF65-F5344CB8AC3E}">
        <p14:creationId xmlns:p14="http://schemas.microsoft.com/office/powerpoint/2010/main" val="632451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Setting up Your Awards Committee</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5539978"/>
          </a:xfrm>
          <a:prstGeom prst="rect">
            <a:avLst/>
          </a:prstGeom>
          <a:noFill/>
        </p:spPr>
        <p:txBody>
          <a:bodyPr wrap="square" rtlCol="0">
            <a:spAutoFit/>
          </a:bodyPr>
          <a:lstStyle/>
          <a:p>
            <a:r>
              <a:rPr lang="en-US" sz="2000" dirty="0" smtClean="0"/>
              <a:t>Every state is different when it comes to the makeup of their awards committees. </a:t>
            </a:r>
            <a:endParaRPr lang="en-US" sz="2000" dirty="0"/>
          </a:p>
          <a:p>
            <a:pPr marL="285750" indent="-285750">
              <a:buFont typeface="Arial" panose="020B0604020202020204" pitchFamily="34" charset="0"/>
              <a:buChar char="•"/>
            </a:pPr>
            <a:r>
              <a:rPr lang="en-US" sz="2000" dirty="0" smtClean="0"/>
              <a:t>In general, you want to have </a:t>
            </a:r>
            <a:r>
              <a:rPr lang="en-US" sz="2000" b="1" dirty="0" smtClean="0"/>
              <a:t>at least three (3) people </a:t>
            </a:r>
            <a:r>
              <a:rPr lang="en-US" sz="2000" dirty="0" smtClean="0"/>
              <a:t>review each nomination (unless you have only one nomination in the category and there is no competition.)</a:t>
            </a:r>
          </a:p>
          <a:p>
            <a:pPr marL="285750" indent="-285750">
              <a:buFont typeface="Arial" panose="020B0604020202020204" pitchFamily="34" charset="0"/>
              <a:buChar char="•"/>
            </a:pPr>
            <a:r>
              <a:rPr lang="en-US" sz="2000" dirty="0" smtClean="0"/>
              <a:t>At the national awards level, </a:t>
            </a:r>
            <a:r>
              <a:rPr lang="en-US" sz="2000" b="1" dirty="0" smtClean="0"/>
              <a:t>the Chair’s scores are not counted unless there is a tie</a:t>
            </a:r>
            <a:r>
              <a:rPr lang="en-US" sz="2000" dirty="0" smtClean="0"/>
              <a:t>. The national Awards Committee is made up of one representative from each ACTE Region.</a:t>
            </a:r>
          </a:p>
          <a:p>
            <a:endParaRPr lang="en-US" sz="2000" dirty="0"/>
          </a:p>
          <a:p>
            <a:r>
              <a:rPr lang="en-US" sz="2000" dirty="0" smtClean="0"/>
              <a:t>You will want to make sure all your judges are on the same page before they start scoring, so you should review with them in advance:</a:t>
            </a:r>
          </a:p>
          <a:p>
            <a:pPr marL="342900" indent="-342900">
              <a:buFont typeface="Arial" panose="020B0604020202020204" pitchFamily="34" charset="0"/>
              <a:buChar char="•"/>
            </a:pPr>
            <a:r>
              <a:rPr lang="en-US" sz="2000" dirty="0" smtClean="0"/>
              <a:t>The </a:t>
            </a:r>
            <a:r>
              <a:rPr lang="en-US" sz="2000" b="1" dirty="0" smtClean="0"/>
              <a:t>rubric</a:t>
            </a:r>
            <a:r>
              <a:rPr lang="en-US" sz="2000" dirty="0" smtClean="0"/>
              <a:t> for scoring nominations (</a:t>
            </a:r>
            <a:r>
              <a:rPr lang="en-US" sz="2000" dirty="0" smtClean="0">
                <a:hlinkClick r:id="rId3"/>
              </a:rPr>
              <a:t>our rubric is available on the Awards Portal</a:t>
            </a:r>
            <a:r>
              <a:rPr lang="en-US" sz="2000" dirty="0" smtClean="0"/>
              <a:t>)</a:t>
            </a:r>
          </a:p>
          <a:p>
            <a:pPr marL="342900" indent="-342900">
              <a:buFont typeface="Arial" panose="020B0604020202020204" pitchFamily="34" charset="0"/>
              <a:buChar char="•"/>
            </a:pPr>
            <a:r>
              <a:rPr lang="en-US" sz="2000" dirty="0" smtClean="0"/>
              <a:t>The </a:t>
            </a:r>
            <a:r>
              <a:rPr lang="en-US" sz="2000" b="1" dirty="0" smtClean="0"/>
              <a:t>deadline</a:t>
            </a:r>
            <a:r>
              <a:rPr lang="en-US" sz="2000" dirty="0" smtClean="0"/>
              <a:t> for scoring nominations (recommend giving judges at least 4 weeks, more or less depending on the number of nominations assigned.)</a:t>
            </a:r>
          </a:p>
          <a:p>
            <a:pPr marL="342900" indent="-342900">
              <a:buFont typeface="Arial" panose="020B0604020202020204" pitchFamily="34" charset="0"/>
              <a:buChar char="•"/>
            </a:pPr>
            <a:r>
              <a:rPr lang="en-US" sz="2000" dirty="0" smtClean="0"/>
              <a:t>The </a:t>
            </a:r>
            <a:r>
              <a:rPr lang="en-US" sz="2000" b="1" dirty="0" smtClean="0"/>
              <a:t>process</a:t>
            </a:r>
            <a:r>
              <a:rPr lang="en-US" sz="2000" dirty="0" smtClean="0"/>
              <a:t> for submitting their scores. If your state uses the Awards Portal, a tutorial for judges on how to use the online system is available </a:t>
            </a:r>
            <a:r>
              <a:rPr lang="en-US" sz="2000" dirty="0" smtClean="0">
                <a:hlinkClick r:id="rId4"/>
              </a:rPr>
              <a:t>on the Portal</a:t>
            </a:r>
            <a:r>
              <a:rPr lang="en-US" sz="2000" dirty="0" smtClean="0"/>
              <a:t>.</a:t>
            </a:r>
          </a:p>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518727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Interviews at the State Level</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52400" y="2087880"/>
            <a:ext cx="8763000" cy="4924425"/>
          </a:xfrm>
          <a:prstGeom prst="rect">
            <a:avLst/>
          </a:prstGeom>
          <a:noFill/>
        </p:spPr>
        <p:txBody>
          <a:bodyPr wrap="square" rtlCol="0">
            <a:spAutoFit/>
          </a:bodyPr>
          <a:lstStyle/>
          <a:p>
            <a:r>
              <a:rPr lang="en-US" sz="2000" dirty="0" smtClean="0"/>
              <a:t>Most states do not interview their award candidates at the state level. In some states, the candidates do not know they have been nominated at all until the winners are announced. </a:t>
            </a:r>
          </a:p>
          <a:p>
            <a:endParaRPr lang="en-US" sz="2000" dirty="0"/>
          </a:p>
          <a:p>
            <a:r>
              <a:rPr lang="en-US" sz="2000" dirty="0" smtClean="0"/>
              <a:t>At least seven (7) states do conduct interviews for their candidates. Some conduct their interviews in person at the start of their state conference, some virtually (over the phone/</a:t>
            </a:r>
            <a:r>
              <a:rPr lang="en-US" sz="2000" dirty="0" err="1" smtClean="0"/>
              <a:t>skype</a:t>
            </a:r>
            <a:r>
              <a:rPr lang="en-US" sz="2000" dirty="0" smtClean="0"/>
              <a:t>/GoToMeeting), and one state asks candidates to submit a video of themselves responding to interview questions. </a:t>
            </a:r>
            <a:r>
              <a:rPr lang="en-US" sz="2000" dirty="0"/>
              <a:t>At the national level, candidates are interviewed over the phone (as of 2017) and each candidate is asked four questions. </a:t>
            </a:r>
          </a:p>
          <a:p>
            <a:endParaRPr lang="en-US" sz="2000" dirty="0" smtClean="0"/>
          </a:p>
          <a:p>
            <a:r>
              <a:rPr lang="en-US" sz="2000" dirty="0" smtClean="0"/>
              <a:t>If your state does conduct interviews, you will want to make sure the interview questions support the criteria of the award. </a:t>
            </a:r>
            <a:endParaRPr lang="en-US" sz="2000" dirty="0"/>
          </a:p>
          <a:p>
            <a:endParaRPr lang="en-US" dirty="0" smtClean="0"/>
          </a:p>
          <a:p>
            <a:endParaRPr lang="en-US" dirty="0"/>
          </a:p>
          <a:p>
            <a:r>
              <a:rPr lang="en-US" dirty="0" smtClean="0"/>
              <a:t> </a:t>
            </a:r>
          </a:p>
        </p:txBody>
      </p:sp>
    </p:spTree>
    <p:extLst>
      <p:ext uri="{BB962C8B-B14F-4D97-AF65-F5344CB8AC3E}">
        <p14:creationId xmlns:p14="http://schemas.microsoft.com/office/powerpoint/2010/main" val="3596937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ACTE Resources for Judges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52400" y="2087880"/>
            <a:ext cx="8229600" cy="4585871"/>
          </a:xfrm>
          <a:prstGeom prst="rect">
            <a:avLst/>
          </a:prstGeom>
          <a:noFill/>
        </p:spPr>
        <p:txBody>
          <a:bodyPr wrap="square" rtlCol="0">
            <a:spAutoFit/>
          </a:bodyPr>
          <a:lstStyle/>
          <a:p>
            <a:r>
              <a:rPr lang="en-US" sz="2000" dirty="0" smtClean="0"/>
              <a:t>The National ACTE Awards Committee developed a set of “Guiding Principles” that establish procedures to ensure fair and equal treatment of all candidates. The principles cover:</a:t>
            </a:r>
          </a:p>
          <a:p>
            <a:pPr marL="285750" indent="-285750">
              <a:buFont typeface="Arial" panose="020B0604020202020204" pitchFamily="34" charset="0"/>
              <a:buChar char="•"/>
            </a:pPr>
            <a:r>
              <a:rPr lang="en-US" sz="2000" dirty="0" smtClean="0"/>
              <a:t>The Application &amp; Interview Process</a:t>
            </a:r>
          </a:p>
          <a:p>
            <a:pPr marL="285750" indent="-285750">
              <a:buFont typeface="Arial" panose="020B0604020202020204" pitchFamily="34" charset="0"/>
              <a:buChar char="•"/>
            </a:pPr>
            <a:r>
              <a:rPr lang="en-US" sz="2000" dirty="0" smtClean="0"/>
              <a:t>The Judging Process</a:t>
            </a:r>
          </a:p>
          <a:p>
            <a:pPr marL="285750" indent="-285750">
              <a:buFont typeface="Arial" panose="020B0604020202020204" pitchFamily="34" charset="0"/>
              <a:buChar char="•"/>
            </a:pPr>
            <a:r>
              <a:rPr lang="en-US" sz="2000" dirty="0" smtClean="0"/>
              <a:t> Confidentiality</a:t>
            </a:r>
          </a:p>
          <a:p>
            <a:endParaRPr lang="en-US" sz="2000" dirty="0"/>
          </a:p>
          <a:p>
            <a:r>
              <a:rPr lang="en-US" sz="2000" dirty="0" smtClean="0"/>
              <a:t>ACTE has also developed a recorded tutorial for judges on the High Quality CTE Framework and how to use it to inform their scoring. </a:t>
            </a:r>
          </a:p>
          <a:p>
            <a:endParaRPr lang="en-US" sz="2000" dirty="0"/>
          </a:p>
          <a:p>
            <a:r>
              <a:rPr lang="en-US" sz="2000" dirty="0" smtClean="0"/>
              <a:t>Both of these resources are available on ACTE’s awards resources page:</a:t>
            </a:r>
          </a:p>
          <a:p>
            <a:r>
              <a:rPr lang="en-US" sz="2000" b="1" dirty="0"/>
              <a:t>www.acteonline.org/awards_resources</a:t>
            </a:r>
          </a:p>
          <a:p>
            <a:endParaRPr lang="en-US" dirty="0" smtClean="0"/>
          </a:p>
          <a:p>
            <a:endParaRPr lang="en-US" dirty="0"/>
          </a:p>
          <a:p>
            <a:r>
              <a:rPr lang="en-US" dirty="0" smtClean="0"/>
              <a:t> </a:t>
            </a:r>
          </a:p>
        </p:txBody>
      </p:sp>
    </p:spTree>
    <p:extLst>
      <p:ext uri="{BB962C8B-B14F-4D97-AF65-F5344CB8AC3E}">
        <p14:creationId xmlns:p14="http://schemas.microsoft.com/office/powerpoint/2010/main" val="3435040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Selecting Winners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37160" y="1915358"/>
            <a:ext cx="8702040" cy="5539978"/>
          </a:xfrm>
          <a:prstGeom prst="rect">
            <a:avLst/>
          </a:prstGeom>
          <a:noFill/>
        </p:spPr>
        <p:txBody>
          <a:bodyPr wrap="square" rtlCol="0">
            <a:spAutoFit/>
          </a:bodyPr>
          <a:lstStyle/>
          <a:p>
            <a:r>
              <a:rPr lang="en-US" sz="2000" dirty="0" smtClean="0"/>
              <a:t>Once your judges have completed scoring their nominations, the Chair should tally the scores and determine the winner in each category. If your state uses the Awards Portal for its awards, the Portal can generate a report of judge scores and display the top scores for the Chair. </a:t>
            </a:r>
          </a:p>
          <a:p>
            <a:endParaRPr lang="en-US" sz="2000" b="1" dirty="0"/>
          </a:p>
          <a:p>
            <a:r>
              <a:rPr lang="en-US" sz="2000" b="1" dirty="0" smtClean="0"/>
              <a:t>If you have a judge who did not complete all their scores for a category, their scores for all nominations in that category should be voided. </a:t>
            </a:r>
            <a:r>
              <a:rPr lang="en-US" sz="2000" dirty="0" smtClean="0"/>
              <a:t>In order to avoid skewed scores, it is important that all candidates within a category (ex. Teacher of the Year) are judged by </a:t>
            </a:r>
            <a:r>
              <a:rPr lang="en-US" sz="2000" b="1" dirty="0" smtClean="0"/>
              <a:t>the same judges</a:t>
            </a:r>
            <a:r>
              <a:rPr lang="en-US" sz="2000" dirty="0" smtClean="0"/>
              <a:t>. In the case of a tie, the Chair typically breaks the tie with their scores. </a:t>
            </a:r>
          </a:p>
          <a:p>
            <a:endParaRPr lang="en-US" sz="2000" dirty="0"/>
          </a:p>
          <a:p>
            <a:r>
              <a:rPr lang="en-US" sz="2000" dirty="0" smtClean="0"/>
              <a:t>Once the winners are selected, some states wait until their conference to announce the winners. Some states notify winners in advance so they know they should attend the conference to receive their award. </a:t>
            </a:r>
          </a:p>
          <a:p>
            <a:endParaRPr lang="en-US" sz="2000" dirty="0"/>
          </a:p>
          <a:p>
            <a:endParaRPr lang="en-US" dirty="0" smtClean="0"/>
          </a:p>
          <a:p>
            <a:endParaRPr lang="en-US" dirty="0"/>
          </a:p>
          <a:p>
            <a:r>
              <a:rPr lang="en-US" dirty="0" smtClean="0"/>
              <a:t> </a:t>
            </a:r>
          </a:p>
        </p:txBody>
      </p:sp>
    </p:spTree>
    <p:extLst>
      <p:ext uri="{BB962C8B-B14F-4D97-AF65-F5344CB8AC3E}">
        <p14:creationId xmlns:p14="http://schemas.microsoft.com/office/powerpoint/2010/main" val="1472400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Recognizing Winners at Your Conference</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52400" y="2087880"/>
            <a:ext cx="8686800" cy="4647426"/>
          </a:xfrm>
          <a:prstGeom prst="rect">
            <a:avLst/>
          </a:prstGeom>
          <a:noFill/>
        </p:spPr>
        <p:txBody>
          <a:bodyPr wrap="square" rtlCol="0">
            <a:spAutoFit/>
          </a:bodyPr>
          <a:lstStyle/>
          <a:p>
            <a:r>
              <a:rPr lang="en-US" sz="2000" dirty="0" smtClean="0"/>
              <a:t>For most states, recognizing their award winners is a significant feature of their conference. Some states recognize their winners during their General Session, others recognize them during a separate Awards Breakfast/ Luncheon/ Dinner. </a:t>
            </a:r>
          </a:p>
          <a:p>
            <a:endParaRPr lang="en-US" sz="2000" dirty="0"/>
          </a:p>
          <a:p>
            <a:r>
              <a:rPr lang="en-US" sz="2000" dirty="0" smtClean="0"/>
              <a:t>Some basics you should nail down before your winners are recognized in person:</a:t>
            </a:r>
          </a:p>
          <a:p>
            <a:pPr marL="342900" indent="-342900">
              <a:buFont typeface="Arial" panose="020B0604020202020204" pitchFamily="34" charset="0"/>
              <a:buChar char="•"/>
            </a:pPr>
            <a:r>
              <a:rPr lang="en-US" sz="2000" dirty="0" smtClean="0"/>
              <a:t>Make sure you have the correct spelling and pronunciation of their names</a:t>
            </a:r>
          </a:p>
          <a:p>
            <a:pPr marL="342900" indent="-342900">
              <a:buFont typeface="Arial" panose="020B0604020202020204" pitchFamily="34" charset="0"/>
              <a:buChar char="•"/>
            </a:pPr>
            <a:r>
              <a:rPr lang="en-US" sz="2000" dirty="0" smtClean="0"/>
              <a:t>Make sure the winners (and finalists, if recognized), know when and where they will be recognized far enough in advance for them to make travel arrangements. Also, if this is a ticketed event, most states will provide complimentary tickets to their winners. </a:t>
            </a:r>
          </a:p>
          <a:p>
            <a:pPr marL="342900" indent="-342900">
              <a:buFont typeface="Arial" panose="020B0604020202020204" pitchFamily="34" charset="0"/>
              <a:buChar char="•"/>
            </a:pPr>
            <a:r>
              <a:rPr lang="en-US" sz="2000" dirty="0" smtClean="0"/>
              <a:t>Make sure you have any certificates/ plaques/ trophies/ other prizes ready for the ceremony. </a:t>
            </a:r>
            <a:endParaRPr lang="en-US" sz="2000" dirty="0"/>
          </a:p>
          <a:p>
            <a:pPr marL="342900" indent="-342900">
              <a:buFont typeface="Arial" panose="020B0604020202020204" pitchFamily="34" charset="0"/>
              <a:buChar char="•"/>
            </a:pPr>
            <a:r>
              <a:rPr lang="en-US" sz="2000" dirty="0" smtClean="0"/>
              <a:t>Make sure you have someone available to take pictures of your winners!</a:t>
            </a:r>
          </a:p>
          <a:p>
            <a:endParaRPr lang="en-US" dirty="0"/>
          </a:p>
          <a:p>
            <a:r>
              <a:rPr lang="en-US" dirty="0" smtClean="0"/>
              <a:t> </a:t>
            </a:r>
          </a:p>
        </p:txBody>
      </p:sp>
    </p:spTree>
    <p:extLst>
      <p:ext uri="{BB962C8B-B14F-4D97-AF65-F5344CB8AC3E}">
        <p14:creationId xmlns:p14="http://schemas.microsoft.com/office/powerpoint/2010/main" val="2109051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Recognizing Winners at Your Conference (cont’d)</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52400" y="2087880"/>
            <a:ext cx="8839200" cy="5262979"/>
          </a:xfrm>
          <a:prstGeom prst="rect">
            <a:avLst/>
          </a:prstGeom>
          <a:noFill/>
        </p:spPr>
        <p:txBody>
          <a:bodyPr wrap="square" rtlCol="0">
            <a:spAutoFit/>
          </a:bodyPr>
          <a:lstStyle/>
          <a:p>
            <a:r>
              <a:rPr lang="en-US" sz="2000" dirty="0" smtClean="0"/>
              <a:t>Some states and Regions get creative with the recognition of their winners at their conference. Some examples include:</a:t>
            </a:r>
          </a:p>
          <a:p>
            <a:pPr marL="342900" indent="-342900">
              <a:buFont typeface="Arial" panose="020B0604020202020204" pitchFamily="34" charset="0"/>
              <a:buChar char="•"/>
            </a:pPr>
            <a:r>
              <a:rPr lang="en-US" sz="2000" dirty="0" smtClean="0"/>
              <a:t>Creating posters about each of the nominees and setting them up around the conference</a:t>
            </a:r>
          </a:p>
          <a:p>
            <a:pPr marL="342900" indent="-342900">
              <a:buFont typeface="Arial" panose="020B0604020202020204" pitchFamily="34" charset="0"/>
              <a:buChar char="•"/>
            </a:pPr>
            <a:r>
              <a:rPr lang="en-US" sz="2000" dirty="0" smtClean="0"/>
              <a:t>Giving award winners and nominees a special ribbon/pin to wear at the conference</a:t>
            </a:r>
          </a:p>
          <a:p>
            <a:pPr marL="342900" indent="-342900">
              <a:buFont typeface="Arial" panose="020B0604020202020204" pitchFamily="34" charset="0"/>
              <a:buChar char="•"/>
            </a:pPr>
            <a:r>
              <a:rPr lang="en-US" sz="2000" dirty="0" smtClean="0"/>
              <a:t>Playing video clips or showing photos of their winners in action at the awards ceremony</a:t>
            </a:r>
          </a:p>
          <a:p>
            <a:pPr marL="342900" indent="-342900">
              <a:buFont typeface="Arial" panose="020B0604020202020204" pitchFamily="34" charset="0"/>
              <a:buChar char="•"/>
            </a:pPr>
            <a:r>
              <a:rPr lang="en-US" sz="2000" dirty="0" smtClean="0"/>
              <a:t>Including fun facts/quotes from the winner in the awards ceremony</a:t>
            </a:r>
          </a:p>
          <a:p>
            <a:pPr marL="342900" indent="-342900">
              <a:buFont typeface="Arial" panose="020B0604020202020204" pitchFamily="34" charset="0"/>
              <a:buChar char="•"/>
            </a:pPr>
            <a:endParaRPr lang="en-US" sz="2000" dirty="0"/>
          </a:p>
          <a:p>
            <a:r>
              <a:rPr lang="en-US" sz="2000" dirty="0" smtClean="0"/>
              <a:t>National finalists (Region award winners) and winners are recognized at an Awards Banquet that kicks off the beginning of </a:t>
            </a:r>
            <a:r>
              <a:rPr lang="en-US" sz="2000" dirty="0" err="1" smtClean="0"/>
              <a:t>CareerTech</a:t>
            </a:r>
            <a:r>
              <a:rPr lang="en-US" sz="2000" dirty="0" smtClean="0"/>
              <a:t> VISION. Our Awards Banquet features live entertainment, a three-course meal, walkup music for the winner announcements, slides and video presentations, and Oscars-style ‘secret envelopes’ with winner descriptions that are read off before each winner is announced. </a:t>
            </a:r>
          </a:p>
          <a:p>
            <a:endParaRPr lang="en-US" dirty="0"/>
          </a:p>
          <a:p>
            <a:r>
              <a:rPr lang="en-US" dirty="0" smtClean="0"/>
              <a:t> </a:t>
            </a:r>
          </a:p>
        </p:txBody>
      </p:sp>
    </p:spTree>
    <p:extLst>
      <p:ext uri="{BB962C8B-B14F-4D97-AF65-F5344CB8AC3E}">
        <p14:creationId xmlns:p14="http://schemas.microsoft.com/office/powerpoint/2010/main" val="1061846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Winner Benefits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52400" y="2087880"/>
            <a:ext cx="8686800" cy="5570756"/>
          </a:xfrm>
          <a:prstGeom prst="rect">
            <a:avLst/>
          </a:prstGeom>
          <a:noFill/>
        </p:spPr>
        <p:txBody>
          <a:bodyPr wrap="square" rtlCol="0">
            <a:spAutoFit/>
          </a:bodyPr>
          <a:lstStyle/>
          <a:p>
            <a:r>
              <a:rPr lang="en-US" sz="2000" dirty="0" smtClean="0"/>
              <a:t>States vary on the benefits they offer their winners, but some examples include:</a:t>
            </a:r>
          </a:p>
          <a:p>
            <a:pPr marL="342900" indent="-342900">
              <a:buFont typeface="Arial" panose="020B0604020202020204" pitchFamily="34" charset="0"/>
              <a:buChar char="•"/>
            </a:pPr>
            <a:r>
              <a:rPr lang="en-US" sz="2000" dirty="0" smtClean="0"/>
              <a:t>A plaque, trophy, or engraved gift (ex. clock, vase, bookend)</a:t>
            </a:r>
          </a:p>
          <a:p>
            <a:pPr marL="342900" indent="-342900">
              <a:buFont typeface="Arial" panose="020B0604020202020204" pitchFamily="34" charset="0"/>
              <a:buChar char="•"/>
            </a:pPr>
            <a:r>
              <a:rPr lang="en-US" sz="2000" dirty="0" smtClean="0"/>
              <a:t>A cash prize (some states seek sponsors for this)</a:t>
            </a:r>
          </a:p>
          <a:p>
            <a:pPr marL="342900" indent="-342900">
              <a:buFont typeface="Arial" panose="020B0604020202020204" pitchFamily="34" charset="0"/>
              <a:buChar char="•"/>
            </a:pPr>
            <a:r>
              <a:rPr lang="en-US" sz="2000" dirty="0"/>
              <a:t>A gift certificate (based on their interests, after a little research)</a:t>
            </a:r>
          </a:p>
          <a:p>
            <a:pPr marL="342900" indent="-342900">
              <a:buFont typeface="Arial" panose="020B0604020202020204" pitchFamily="34" charset="0"/>
              <a:buChar char="•"/>
            </a:pPr>
            <a:r>
              <a:rPr lang="en-US" sz="2000" dirty="0" smtClean="0"/>
              <a:t>A stipend to offset their travel to the state, Region, or national conference (typically between $200-$700)</a:t>
            </a:r>
          </a:p>
          <a:p>
            <a:pPr marL="342900" indent="-342900">
              <a:buFont typeface="Arial" panose="020B0604020202020204" pitchFamily="34" charset="0"/>
              <a:buChar char="•"/>
            </a:pPr>
            <a:r>
              <a:rPr lang="en-US" sz="2000" dirty="0" smtClean="0"/>
              <a:t>A complimentary fun activity (ex. the Riverboat Cruise, sponsored by North Dakota ACTE)</a:t>
            </a:r>
          </a:p>
          <a:p>
            <a:pPr marL="342900" indent="-342900">
              <a:buFont typeface="Arial" panose="020B0604020202020204" pitchFamily="34" charset="0"/>
              <a:buChar char="•"/>
            </a:pPr>
            <a:r>
              <a:rPr lang="en-US" sz="2000" dirty="0" smtClean="0"/>
              <a:t>A complimentary registration for the Region conference</a:t>
            </a:r>
          </a:p>
          <a:p>
            <a:pPr marL="342900" indent="-342900">
              <a:buFont typeface="Arial" panose="020B0604020202020204" pitchFamily="34" charset="0"/>
              <a:buChar char="•"/>
            </a:pPr>
            <a:r>
              <a:rPr lang="en-US" sz="2000" dirty="0" smtClean="0"/>
              <a:t>A one-year complimentary state/ACTE National membership (for non-unified states, this helps the winners move forward to the next round)</a:t>
            </a:r>
          </a:p>
          <a:p>
            <a:pPr marL="342900" indent="-342900">
              <a:buFont typeface="Arial" panose="020B0604020202020204" pitchFamily="34" charset="0"/>
              <a:buChar char="•"/>
            </a:pPr>
            <a:r>
              <a:rPr lang="en-US" sz="2000" dirty="0" smtClean="0"/>
              <a:t>A copy of their nomination letters, and a letter of congratulations from the state president/Executive Director</a:t>
            </a:r>
          </a:p>
          <a:p>
            <a:pPr marL="342900" indent="-342900">
              <a:buFont typeface="Arial" panose="020B0604020202020204" pitchFamily="34" charset="0"/>
              <a:buChar char="•"/>
            </a:pPr>
            <a:r>
              <a:rPr lang="en-US" sz="2000" dirty="0" smtClean="0"/>
              <a:t>A photo of the winner receiving their award</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endParaRPr lang="en-US" dirty="0"/>
          </a:p>
          <a:p>
            <a:r>
              <a:rPr lang="en-US" dirty="0" smtClean="0"/>
              <a:t> </a:t>
            </a:r>
          </a:p>
        </p:txBody>
      </p:sp>
    </p:spTree>
    <p:extLst>
      <p:ext uri="{BB962C8B-B14F-4D97-AF65-F5344CB8AC3E}">
        <p14:creationId xmlns:p14="http://schemas.microsoft.com/office/powerpoint/2010/main" val="3022576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Promoting Your Winners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52400" y="2087880"/>
            <a:ext cx="8763000" cy="5878532"/>
          </a:xfrm>
          <a:prstGeom prst="rect">
            <a:avLst/>
          </a:prstGeom>
          <a:noFill/>
        </p:spPr>
        <p:txBody>
          <a:bodyPr wrap="square" rtlCol="0">
            <a:spAutoFit/>
          </a:bodyPr>
          <a:lstStyle/>
          <a:p>
            <a:r>
              <a:rPr lang="en-US" sz="2000" dirty="0" smtClean="0"/>
              <a:t>The more you are able to promote your award winners, showcase their accomplishments, and tell their stories, the more value you add to the program (and exposure you receive for your state awards)!</a:t>
            </a:r>
          </a:p>
          <a:p>
            <a:endParaRPr lang="en-US" sz="2000" dirty="0"/>
          </a:p>
          <a:p>
            <a:r>
              <a:rPr lang="en-US" sz="2000" dirty="0" smtClean="0"/>
              <a:t>Here are some ways states promote their winners (outside the conference):</a:t>
            </a:r>
          </a:p>
          <a:p>
            <a:pPr marL="342900" indent="-342900">
              <a:buFont typeface="Arial" panose="020B0604020202020204" pitchFamily="34" charset="0"/>
              <a:buChar char="•"/>
            </a:pPr>
            <a:r>
              <a:rPr lang="en-US" sz="2000" dirty="0" smtClean="0"/>
              <a:t>On their state websites</a:t>
            </a:r>
          </a:p>
          <a:p>
            <a:pPr marL="342900" indent="-342900">
              <a:buFont typeface="Arial" panose="020B0604020202020204" pitchFamily="34" charset="0"/>
              <a:buChar char="•"/>
            </a:pPr>
            <a:r>
              <a:rPr lang="en-US" sz="2000" dirty="0" smtClean="0"/>
              <a:t>On social media (Twitter, Facebook)</a:t>
            </a:r>
          </a:p>
          <a:p>
            <a:pPr marL="342900" indent="-342900">
              <a:buFont typeface="Arial" panose="020B0604020202020204" pitchFamily="34" charset="0"/>
              <a:buChar char="•"/>
            </a:pPr>
            <a:r>
              <a:rPr lang="en-US" sz="2000" dirty="0" smtClean="0"/>
              <a:t>In e-blasts sent to all members/state newsletters</a:t>
            </a:r>
          </a:p>
          <a:p>
            <a:pPr marL="342900" indent="-342900">
              <a:buFont typeface="Arial" panose="020B0604020202020204" pitchFamily="34" charset="0"/>
              <a:buChar char="•"/>
            </a:pPr>
            <a:r>
              <a:rPr lang="en-US" sz="2000" dirty="0" smtClean="0"/>
              <a:t>In press releases (shared with winners, supervisors, and/or local press contacts)</a:t>
            </a:r>
          </a:p>
          <a:p>
            <a:pPr marL="342900" indent="-342900">
              <a:buFont typeface="Arial" panose="020B0604020202020204" pitchFamily="34" charset="0"/>
              <a:buChar char="•"/>
            </a:pPr>
            <a:r>
              <a:rPr lang="en-US" sz="2000" dirty="0" smtClean="0"/>
              <a:t>Local television coverage</a:t>
            </a:r>
          </a:p>
          <a:p>
            <a:endParaRPr lang="en-US" sz="2000" dirty="0"/>
          </a:p>
          <a:p>
            <a:r>
              <a:rPr lang="en-US" sz="2000" dirty="0" smtClean="0"/>
              <a:t>At the national level, interview videos are produced for each winner. Winners’ photos, bios, and interview videos are shared on the ACTE website. Winners also receive ACTE business cards that help promote them as winners.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endParaRPr lang="en-US" dirty="0"/>
          </a:p>
          <a:p>
            <a:r>
              <a:rPr lang="en-US" dirty="0" smtClean="0"/>
              <a:t> </a:t>
            </a:r>
          </a:p>
        </p:txBody>
      </p:sp>
    </p:spTree>
    <p:extLst>
      <p:ext uri="{BB962C8B-B14F-4D97-AF65-F5344CB8AC3E}">
        <p14:creationId xmlns:p14="http://schemas.microsoft.com/office/powerpoint/2010/main" val="1862835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4358" y="2476760"/>
            <a:ext cx="5943600" cy="2852925"/>
          </a:xfrm>
        </p:spPr>
        <p:txBody>
          <a:bodyPr>
            <a:normAutofit/>
          </a:bodyPr>
          <a:lstStyle/>
          <a:p>
            <a:pPr marL="0" indent="0">
              <a:buNone/>
            </a:pPr>
            <a:r>
              <a:rPr lang="en-US" sz="6600" b="1" dirty="0" smtClean="0">
                <a:solidFill>
                  <a:schemeClr val="tx2"/>
                </a:solidFill>
              </a:rPr>
              <a:t>AWARDS</a:t>
            </a:r>
          </a:p>
          <a:p>
            <a:pPr marL="914400" lvl="1" indent="-514350">
              <a:buFont typeface="+mj-lt"/>
              <a:buAutoNum type="alphaLcParenR"/>
            </a:pPr>
            <a:endParaRPr lang="en-US" sz="2600" b="1" dirty="0" smtClean="0"/>
          </a:p>
          <a:p>
            <a:pPr marL="0" indent="0">
              <a:buNone/>
            </a:pPr>
            <a:endParaRPr lang="en-US" i="1" dirty="0"/>
          </a:p>
          <a:p>
            <a:pPr marL="0" lvl="0" indent="0">
              <a:buNone/>
            </a:pPr>
            <a:endParaRPr lang="en-US" sz="1400" dirty="0"/>
          </a:p>
        </p:txBody>
      </p:sp>
      <p:sp>
        <p:nvSpPr>
          <p:cNvPr id="5" name="Oval 4"/>
          <p:cNvSpPr/>
          <p:nvPr/>
        </p:nvSpPr>
        <p:spPr>
          <a:xfrm>
            <a:off x="5486400" y="2056224"/>
            <a:ext cx="2125890" cy="2125886"/>
          </a:xfrm>
          <a:prstGeom prst="ellipse">
            <a:avLst/>
          </a:prstGeom>
          <a:solidFill>
            <a:srgbClr val="005C98">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72325" y="2242149"/>
            <a:ext cx="1754040" cy="1754036"/>
          </a:xfrm>
          <a:prstGeom prst="ellipse">
            <a:avLst/>
          </a:prstGeom>
          <a:solidFill>
            <a:srgbClr val="005C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34132" y="2767528"/>
            <a:ext cx="1630426" cy="757130"/>
          </a:xfrm>
          <a:prstGeom prst="rect">
            <a:avLst/>
          </a:prstGeom>
          <a:noFill/>
        </p:spPr>
        <p:txBody>
          <a:bodyPr wrap="square" rtlCol="0">
            <a:spAutoFit/>
          </a:bodyPr>
          <a:lstStyle/>
          <a:p>
            <a:pPr algn="ctr">
              <a:lnSpc>
                <a:spcPct val="80000"/>
              </a:lnSpc>
            </a:pPr>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101</a:t>
            </a:r>
            <a:endPar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81000" y="5329685"/>
            <a:ext cx="4617258"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solidFill>
                  <a:schemeClr val="tx2"/>
                </a:solidFill>
              </a:rPr>
              <a:t>Overview of the ACTE Awards</a:t>
            </a:r>
          </a:p>
          <a:p>
            <a:pPr marL="285750" indent="-285750">
              <a:buFont typeface="Wingdings" panose="05000000000000000000" pitchFamily="2" charset="2"/>
              <a:buChar char="Ø"/>
            </a:pPr>
            <a:r>
              <a:rPr lang="en-US" sz="2400" dirty="0" smtClean="0">
                <a:solidFill>
                  <a:schemeClr val="tx2"/>
                </a:solidFill>
              </a:rPr>
              <a:t>Basic Processes &amp; Tips</a:t>
            </a:r>
            <a:endParaRPr lang="en-US" sz="2400" dirty="0">
              <a:solidFill>
                <a:schemeClr val="tx2"/>
              </a:solidFill>
            </a:endParaRPr>
          </a:p>
        </p:txBody>
      </p:sp>
    </p:spTree>
    <p:extLst>
      <p:ext uri="{BB962C8B-B14F-4D97-AF65-F5344CB8AC3E}">
        <p14:creationId xmlns:p14="http://schemas.microsoft.com/office/powerpoint/2010/main" val="1013659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After Winning…</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228600" y="2072491"/>
            <a:ext cx="8534400" cy="4647426"/>
          </a:xfrm>
          <a:prstGeom prst="rect">
            <a:avLst/>
          </a:prstGeom>
          <a:noFill/>
        </p:spPr>
        <p:txBody>
          <a:bodyPr wrap="square" rtlCol="0">
            <a:spAutoFit/>
          </a:bodyPr>
          <a:lstStyle/>
          <a:p>
            <a:r>
              <a:rPr lang="en-US" sz="2000" dirty="0" smtClean="0"/>
              <a:t>After your winners have been recognized, take opportunities to keep them involved with the organization. </a:t>
            </a:r>
          </a:p>
          <a:p>
            <a:pPr marL="342900" indent="-342900">
              <a:buFont typeface="Arial" panose="020B0604020202020204" pitchFamily="34" charset="0"/>
              <a:buChar char="•"/>
            </a:pPr>
            <a:r>
              <a:rPr lang="en-US" sz="2000" dirty="0" smtClean="0"/>
              <a:t>In Idaho, winners are asked to “pay it forward” and nominate someone for the next year’s awards. </a:t>
            </a:r>
          </a:p>
          <a:p>
            <a:pPr marL="342900" indent="-342900">
              <a:buFont typeface="Arial" panose="020B0604020202020204" pitchFamily="34" charset="0"/>
              <a:buChar char="•"/>
            </a:pPr>
            <a:r>
              <a:rPr lang="en-US" sz="2000" dirty="0" smtClean="0"/>
              <a:t>Several states reach out to their winners about getting involved in leadership positions. </a:t>
            </a:r>
          </a:p>
          <a:p>
            <a:endParaRPr lang="en-US" sz="2000" dirty="0"/>
          </a:p>
          <a:p>
            <a:r>
              <a:rPr lang="en-US" sz="2000" dirty="0" smtClean="0"/>
              <a:t>At the national level, ACTE invites our national award winners to present sessions at ACTE’s </a:t>
            </a:r>
            <a:r>
              <a:rPr lang="en-US" sz="2000" dirty="0" err="1" smtClean="0"/>
              <a:t>CareerTech</a:t>
            </a:r>
            <a:r>
              <a:rPr lang="en-US" sz="2000" dirty="0" smtClean="0"/>
              <a:t> VISION the following year. The Teacher of the Year is invited to speak at National Policy Seminar.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endParaRPr lang="en-US" dirty="0"/>
          </a:p>
          <a:p>
            <a:r>
              <a:rPr lang="en-US" dirty="0" smtClean="0"/>
              <a:t> </a:t>
            </a:r>
          </a:p>
        </p:txBody>
      </p:sp>
    </p:spTree>
    <p:extLst>
      <p:ext uri="{BB962C8B-B14F-4D97-AF65-F5344CB8AC3E}">
        <p14:creationId xmlns:p14="http://schemas.microsoft.com/office/powerpoint/2010/main" val="973972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Moving on to the Region Round</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228600" y="1905000"/>
            <a:ext cx="8763000" cy="6801862"/>
          </a:xfrm>
          <a:prstGeom prst="rect">
            <a:avLst/>
          </a:prstGeom>
          <a:noFill/>
        </p:spPr>
        <p:txBody>
          <a:bodyPr wrap="square" rtlCol="0">
            <a:spAutoFit/>
          </a:bodyPr>
          <a:lstStyle/>
          <a:p>
            <a:r>
              <a:rPr lang="en-US" sz="2000" dirty="0" smtClean="0"/>
              <a:t>State award winners of the Excellence Awards are eligible to move forward for awards consideration within their Region. In order to be considered, your winners must:</a:t>
            </a:r>
          </a:p>
          <a:p>
            <a:pPr marL="342900" indent="-342900">
              <a:buFont typeface="Arial" panose="020B0604020202020204" pitchFamily="34" charset="0"/>
              <a:buChar char="•"/>
            </a:pPr>
            <a:r>
              <a:rPr lang="en-US" sz="2000" dirty="0" smtClean="0"/>
              <a:t>Be ACTE National members by the Region deadline (March 1)</a:t>
            </a:r>
          </a:p>
          <a:p>
            <a:pPr marL="342900" indent="-342900">
              <a:buFont typeface="Arial" panose="020B0604020202020204" pitchFamily="34" charset="0"/>
              <a:buChar char="•"/>
            </a:pPr>
            <a:r>
              <a:rPr lang="en-US" sz="2000" dirty="0" smtClean="0"/>
              <a:t>Have their nomination materials uploaded to the Awards Portal by the Region deadline (March 1)</a:t>
            </a:r>
          </a:p>
          <a:p>
            <a:pPr marL="342900" indent="-342900">
              <a:buFont typeface="Arial" panose="020B0604020202020204" pitchFamily="34" charset="0"/>
              <a:buChar char="•"/>
            </a:pPr>
            <a:endParaRPr lang="en-US" sz="2000" dirty="0"/>
          </a:p>
          <a:p>
            <a:r>
              <a:rPr lang="en-US" sz="2000" i="1" dirty="0" smtClean="0"/>
              <a:t>Even if your winners have changed jobs or moved out of state after winning the state award, they are still eligible for Region consideration (as long as they met the eligibility requirements at the time of their initial nomination.)</a:t>
            </a:r>
          </a:p>
          <a:p>
            <a:endParaRPr lang="en-US" sz="2000" dirty="0"/>
          </a:p>
          <a:p>
            <a:r>
              <a:rPr lang="en-US" sz="2000" dirty="0" smtClean="0"/>
              <a:t>If your state used the Awards Portal for its state awards, your winners’ nomination materials will still be on the Portal. We encourage you allow your winners to update and edit their nominations before the March 1 deadline. </a:t>
            </a:r>
            <a:endParaRPr lang="en-US" sz="2000" dirty="0"/>
          </a:p>
          <a:p>
            <a:r>
              <a:rPr lang="en-US" sz="2000" dirty="0" smtClean="0"/>
              <a:t>ACTE staff will touch base with you to make sure your winners are ‘moved forward’ on the Awards Portal by the March 1 deadline.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endParaRPr lang="en-US" dirty="0"/>
          </a:p>
          <a:p>
            <a:r>
              <a:rPr lang="en-US" dirty="0" smtClean="0"/>
              <a:t> </a:t>
            </a:r>
          </a:p>
        </p:txBody>
      </p:sp>
    </p:spTree>
    <p:extLst>
      <p:ext uri="{BB962C8B-B14F-4D97-AF65-F5344CB8AC3E}">
        <p14:creationId xmlns:p14="http://schemas.microsoft.com/office/powerpoint/2010/main" val="2185892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4358" y="2476760"/>
            <a:ext cx="5943600" cy="2852925"/>
          </a:xfrm>
        </p:spPr>
        <p:txBody>
          <a:bodyPr>
            <a:normAutofit/>
          </a:bodyPr>
          <a:lstStyle/>
          <a:p>
            <a:pPr marL="0" indent="0">
              <a:buNone/>
            </a:pPr>
            <a:r>
              <a:rPr lang="en-US" sz="6600" b="1" dirty="0" smtClean="0">
                <a:solidFill>
                  <a:srgbClr val="63AA40"/>
                </a:solidFill>
              </a:rPr>
              <a:t>AWARDS</a:t>
            </a:r>
          </a:p>
          <a:p>
            <a:pPr marL="914400" lvl="1" indent="-514350">
              <a:buFont typeface="+mj-lt"/>
              <a:buAutoNum type="alphaLcParenR"/>
            </a:pPr>
            <a:endParaRPr lang="en-US" sz="2600" b="1" dirty="0" smtClean="0"/>
          </a:p>
          <a:p>
            <a:pPr marL="0" indent="0">
              <a:buNone/>
            </a:pPr>
            <a:endParaRPr lang="en-US" i="1" dirty="0"/>
          </a:p>
          <a:p>
            <a:pPr marL="0" lvl="0" indent="0">
              <a:buNone/>
            </a:pPr>
            <a:endParaRPr lang="en-US" sz="1400" dirty="0"/>
          </a:p>
        </p:txBody>
      </p:sp>
      <p:sp>
        <p:nvSpPr>
          <p:cNvPr id="5" name="Oval 4"/>
          <p:cNvSpPr/>
          <p:nvPr/>
        </p:nvSpPr>
        <p:spPr>
          <a:xfrm>
            <a:off x="5486400" y="2056224"/>
            <a:ext cx="2125890" cy="2125886"/>
          </a:xfrm>
          <a:prstGeom prst="ellipse">
            <a:avLst/>
          </a:prstGeom>
          <a:solidFill>
            <a:srgbClr val="63AA4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72325" y="2242149"/>
            <a:ext cx="1754040" cy="1754036"/>
          </a:xfrm>
          <a:prstGeom prst="ellipse">
            <a:avLst/>
          </a:prstGeom>
          <a:solidFill>
            <a:srgbClr val="63AA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3AA40"/>
              </a:solidFill>
            </a:endParaRPr>
          </a:p>
        </p:txBody>
      </p:sp>
      <p:sp>
        <p:nvSpPr>
          <p:cNvPr id="7" name="TextBox 6"/>
          <p:cNvSpPr txBox="1"/>
          <p:nvPr/>
        </p:nvSpPr>
        <p:spPr>
          <a:xfrm>
            <a:off x="5734132" y="2767528"/>
            <a:ext cx="1630426" cy="757130"/>
          </a:xfrm>
          <a:prstGeom prst="rect">
            <a:avLst/>
          </a:prstGeom>
          <a:noFill/>
        </p:spPr>
        <p:txBody>
          <a:bodyPr wrap="square" rtlCol="0">
            <a:spAutoFit/>
          </a:bodyPr>
          <a:lstStyle/>
          <a:p>
            <a:pPr algn="ctr">
              <a:lnSpc>
                <a:spcPct val="80000"/>
              </a:lnSpc>
            </a:pPr>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201</a:t>
            </a:r>
            <a:endPar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81000" y="5329685"/>
            <a:ext cx="6705600"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solidFill>
                  <a:srgbClr val="41702A"/>
                </a:solidFill>
              </a:rPr>
              <a:t>Strategies for Growing Your State Awards Program</a:t>
            </a:r>
            <a:endParaRPr lang="en-US" sz="2400" dirty="0">
              <a:solidFill>
                <a:srgbClr val="41702A"/>
              </a:solidFill>
            </a:endParaRPr>
          </a:p>
        </p:txBody>
      </p:sp>
    </p:spTree>
    <p:extLst>
      <p:ext uri="{BB962C8B-B14F-4D97-AF65-F5344CB8AC3E}">
        <p14:creationId xmlns:p14="http://schemas.microsoft.com/office/powerpoint/2010/main" val="235045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8763000" cy="1265238"/>
          </a:xfrm>
        </p:spPr>
        <p:txBody>
          <a:bodyPr>
            <a:normAutofit/>
          </a:bodyPr>
          <a:lstStyle/>
          <a:p>
            <a:pPr algn="l"/>
            <a:r>
              <a:rPr lang="en-US" sz="3200" b="1" dirty="0" smtClean="0">
                <a:solidFill>
                  <a:srgbClr val="002060"/>
                </a:solidFill>
                <a:latin typeface="+mn-lt"/>
                <a:cs typeface="Palatino"/>
              </a:rPr>
              <a:t>Common Challenges for State Awards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228600" y="1905000"/>
            <a:ext cx="8229600" cy="6494085"/>
          </a:xfrm>
          <a:prstGeom prst="rect">
            <a:avLst/>
          </a:prstGeom>
          <a:noFill/>
        </p:spPr>
        <p:txBody>
          <a:bodyPr wrap="square" rtlCol="0">
            <a:spAutoFit/>
          </a:bodyPr>
          <a:lstStyle/>
          <a:p>
            <a:r>
              <a:rPr lang="en-US" sz="2000" dirty="0" smtClean="0"/>
              <a:t>Several states face similar challenges when it comes to their awards programs…</a:t>
            </a:r>
          </a:p>
          <a:p>
            <a:endParaRPr lang="en-US" sz="2000" dirty="0"/>
          </a:p>
          <a:p>
            <a:pPr marL="342900" indent="-342900">
              <a:buFont typeface="Arial" panose="020B0604020202020204" pitchFamily="34" charset="0"/>
              <a:buChar char="•"/>
            </a:pPr>
            <a:r>
              <a:rPr lang="en-US" sz="2000" dirty="0" smtClean="0"/>
              <a:t>Low participation in the nomination process (from certain Divisions,  geographic areas, or for certain awards)</a:t>
            </a:r>
          </a:p>
          <a:p>
            <a:pPr marL="342900" indent="-342900">
              <a:buFont typeface="Arial" panose="020B0604020202020204" pitchFamily="34" charset="0"/>
              <a:buChar char="•"/>
            </a:pPr>
            <a:r>
              <a:rPr lang="en-US" sz="2000" dirty="0" smtClean="0"/>
              <a:t>Lack of motivation for candidates to complete the nomination materials (at all, or on time)</a:t>
            </a:r>
          </a:p>
          <a:p>
            <a:pPr marL="342900" indent="-342900">
              <a:buFont typeface="Arial" panose="020B0604020202020204" pitchFamily="34" charset="0"/>
              <a:buChar char="•"/>
            </a:pPr>
            <a:r>
              <a:rPr lang="en-US" sz="2000" dirty="0" smtClean="0"/>
              <a:t>Apprehension from candidates at using the online application system</a:t>
            </a:r>
          </a:p>
          <a:p>
            <a:pPr marL="342900" indent="-342900">
              <a:buFont typeface="Arial" panose="020B0604020202020204" pitchFamily="34" charset="0"/>
              <a:buChar char="•"/>
            </a:pPr>
            <a:r>
              <a:rPr lang="en-US" sz="2000" dirty="0" smtClean="0"/>
              <a:t>Lack of follow-through from awards committee members on completing their responsibilities</a:t>
            </a:r>
          </a:p>
          <a:p>
            <a:pPr marL="342900" indent="-342900">
              <a:buFont typeface="Arial" panose="020B0604020202020204" pitchFamily="34" charset="0"/>
              <a:buChar char="•"/>
            </a:pPr>
            <a:r>
              <a:rPr lang="en-US" sz="2000" dirty="0" smtClean="0"/>
              <a:t>Weak brand recognition for state awards, limited perceived value of the awards</a:t>
            </a:r>
          </a:p>
          <a:p>
            <a:pPr marL="342900" indent="-342900">
              <a:buFont typeface="Arial" panose="020B0604020202020204" pitchFamily="34" charset="0"/>
              <a:buChar char="•"/>
            </a:pPr>
            <a:r>
              <a:rPr lang="en-US" sz="2000" dirty="0" smtClean="0"/>
              <a:t>Lack of state association resources, time, or people to help with the awards</a:t>
            </a:r>
          </a:p>
          <a:p>
            <a:pPr marL="342900" indent="-342900">
              <a:buFont typeface="Arial" panose="020B0604020202020204" pitchFamily="34" charset="0"/>
              <a:buChar char="•"/>
            </a:pPr>
            <a:r>
              <a:rPr lang="en-US" sz="2000" dirty="0" smtClean="0"/>
              <a:t>Limited sponsorship opportunities</a:t>
            </a:r>
          </a:p>
          <a:p>
            <a:pPr marL="342900" indent="-342900">
              <a:buFont typeface="Arial" panose="020B0604020202020204" pitchFamily="34" charset="0"/>
              <a:buChar char="•"/>
            </a:pPr>
            <a:r>
              <a:rPr lang="en-US" sz="2000" dirty="0" smtClean="0"/>
              <a:t>Lack of new volunteers to assist the awards committee</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endParaRPr lang="en-US" dirty="0"/>
          </a:p>
          <a:p>
            <a:r>
              <a:rPr lang="en-US" dirty="0" smtClean="0"/>
              <a:t> </a:t>
            </a:r>
          </a:p>
        </p:txBody>
      </p:sp>
    </p:spTree>
    <p:extLst>
      <p:ext uri="{BB962C8B-B14F-4D97-AF65-F5344CB8AC3E}">
        <p14:creationId xmlns:p14="http://schemas.microsoft.com/office/powerpoint/2010/main" val="3582722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34" y="1071887"/>
            <a:ext cx="8763000" cy="1265238"/>
          </a:xfrm>
        </p:spPr>
        <p:txBody>
          <a:bodyPr>
            <a:normAutofit/>
          </a:bodyPr>
          <a:lstStyle/>
          <a:p>
            <a:pPr algn="l"/>
            <a:r>
              <a:rPr lang="en-US" sz="3200" b="1" dirty="0" smtClean="0">
                <a:solidFill>
                  <a:srgbClr val="002060"/>
                </a:solidFill>
                <a:latin typeface="+mn-lt"/>
                <a:cs typeface="Palatino"/>
              </a:rPr>
              <a:t>Where to Start?</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228600" y="1905000"/>
            <a:ext cx="8229600" cy="3108543"/>
          </a:xfrm>
          <a:prstGeom prst="rect">
            <a:avLst/>
          </a:prstGeom>
          <a:noFill/>
        </p:spPr>
        <p:txBody>
          <a:bodyPr wrap="square" rtlCol="0">
            <a:spAutoFit/>
          </a:bodyPr>
          <a:lstStyle/>
          <a:p>
            <a:r>
              <a:rPr lang="en-US" sz="2000" dirty="0" smtClean="0"/>
              <a:t>The first key to growing an awards program is recognizing the need for balance between the value of the awards and the effort that comes with them. Ideally, you want the value of the program (to your winners, nominators, awards committee and association), to offset the effort required.</a:t>
            </a:r>
          </a:p>
          <a:p>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endParaRPr lang="en-US" dirty="0"/>
          </a:p>
          <a:p>
            <a:r>
              <a:rPr lang="en-US" dirty="0" smtClean="0"/>
              <a:t>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826" y="3352800"/>
            <a:ext cx="2747375" cy="3168144"/>
          </a:xfrm>
          <a:prstGeom prst="rect">
            <a:avLst/>
          </a:prstGeom>
        </p:spPr>
      </p:pic>
      <p:sp>
        <p:nvSpPr>
          <p:cNvPr id="14" name="TextBox 13"/>
          <p:cNvSpPr txBox="1"/>
          <p:nvPr/>
        </p:nvSpPr>
        <p:spPr>
          <a:xfrm>
            <a:off x="266630" y="3370213"/>
            <a:ext cx="2514600" cy="2585323"/>
          </a:xfrm>
          <a:prstGeom prst="rect">
            <a:avLst/>
          </a:prstGeom>
          <a:noFill/>
        </p:spPr>
        <p:txBody>
          <a:bodyPr wrap="square" rtlCol="0">
            <a:spAutoFit/>
          </a:bodyPr>
          <a:lstStyle/>
          <a:p>
            <a:r>
              <a:rPr lang="en-US" b="1" dirty="0" smtClean="0"/>
              <a:t>VALUE FOR WINNERS</a:t>
            </a:r>
          </a:p>
          <a:p>
            <a:pPr marL="285750" indent="-285750">
              <a:buFont typeface="Arial" panose="020B0604020202020204" pitchFamily="34" charset="0"/>
              <a:buChar char="•"/>
            </a:pPr>
            <a:r>
              <a:rPr lang="en-US" dirty="0" smtClean="0"/>
              <a:t>Public Recognition</a:t>
            </a:r>
          </a:p>
          <a:p>
            <a:pPr marL="285750" indent="-285750">
              <a:buFont typeface="Arial" panose="020B0604020202020204" pitchFamily="34" charset="0"/>
              <a:buChar char="•"/>
            </a:pPr>
            <a:r>
              <a:rPr lang="en-US" dirty="0" smtClean="0"/>
              <a:t>Prizes</a:t>
            </a:r>
          </a:p>
          <a:p>
            <a:pPr marL="285750" indent="-285750">
              <a:buFont typeface="Arial" panose="020B0604020202020204" pitchFamily="34" charset="0"/>
              <a:buChar char="•"/>
            </a:pPr>
            <a:r>
              <a:rPr lang="en-US" dirty="0" smtClean="0"/>
              <a:t>Benefits</a:t>
            </a:r>
          </a:p>
          <a:p>
            <a:pPr marL="285750" indent="-285750">
              <a:buFont typeface="Arial" panose="020B0604020202020204" pitchFamily="34" charset="0"/>
              <a:buChar char="•"/>
            </a:pPr>
            <a:r>
              <a:rPr lang="en-US" dirty="0" smtClean="0"/>
              <a:t>Organizational Pride</a:t>
            </a:r>
          </a:p>
          <a:p>
            <a:pPr marL="285750" indent="-285750">
              <a:buFont typeface="Arial" panose="020B0604020202020204" pitchFamily="34" charset="0"/>
              <a:buChar char="•"/>
            </a:pPr>
            <a:r>
              <a:rPr lang="en-US" dirty="0" smtClean="0"/>
              <a:t>Leadership Opportunities</a:t>
            </a:r>
          </a:p>
          <a:p>
            <a:pPr marL="285750" indent="-285750">
              <a:buFont typeface="Arial" panose="020B0604020202020204" pitchFamily="34" charset="0"/>
              <a:buChar char="•"/>
            </a:pPr>
            <a:r>
              <a:rPr lang="en-US" dirty="0" smtClean="0"/>
              <a:t>Professional Growth</a:t>
            </a:r>
          </a:p>
          <a:p>
            <a:pPr marL="285750" indent="-285750">
              <a:buFont typeface="Arial" panose="020B0604020202020204" pitchFamily="34" charset="0"/>
              <a:buChar char="•"/>
            </a:pPr>
            <a:endParaRPr lang="en-US" dirty="0"/>
          </a:p>
        </p:txBody>
      </p:sp>
      <p:sp>
        <p:nvSpPr>
          <p:cNvPr id="15" name="TextBox 14"/>
          <p:cNvSpPr txBox="1"/>
          <p:nvPr/>
        </p:nvSpPr>
        <p:spPr>
          <a:xfrm>
            <a:off x="5891102" y="3363277"/>
            <a:ext cx="3027181" cy="3970318"/>
          </a:xfrm>
          <a:prstGeom prst="rect">
            <a:avLst/>
          </a:prstGeom>
          <a:noFill/>
        </p:spPr>
        <p:txBody>
          <a:bodyPr wrap="square" rtlCol="0">
            <a:spAutoFit/>
          </a:bodyPr>
          <a:lstStyle/>
          <a:p>
            <a:r>
              <a:rPr lang="en-US" b="1" dirty="0" smtClean="0"/>
              <a:t>EFFORT FOR NOMINEES</a:t>
            </a:r>
          </a:p>
          <a:p>
            <a:pPr marL="285750" indent="-285750">
              <a:buFont typeface="Arial" panose="020B0604020202020204" pitchFamily="34" charset="0"/>
              <a:buChar char="•"/>
            </a:pPr>
            <a:r>
              <a:rPr lang="en-US" dirty="0" smtClean="0"/>
              <a:t>Time, willpower, references needed to complete the nomination materials</a:t>
            </a:r>
          </a:p>
          <a:p>
            <a:pPr marL="285750" indent="-285750">
              <a:buFont typeface="Arial" panose="020B0604020202020204" pitchFamily="34" charset="0"/>
              <a:buChar char="•"/>
            </a:pPr>
            <a:r>
              <a:rPr lang="en-US" dirty="0" smtClean="0"/>
              <a:t>Understanding of nomination process</a:t>
            </a:r>
          </a:p>
          <a:p>
            <a:pPr marL="285750" indent="-285750">
              <a:buFont typeface="Arial" panose="020B0604020202020204" pitchFamily="34" charset="0"/>
              <a:buChar char="•"/>
            </a:pPr>
            <a:r>
              <a:rPr lang="en-US" dirty="0" smtClean="0"/>
              <a:t>Funding, time, and permission to travel to state conference</a:t>
            </a:r>
          </a:p>
          <a:p>
            <a:pPr marL="285750" indent="-285750">
              <a:buFont typeface="Arial" panose="020B0604020202020204" pitchFamily="34" charset="0"/>
              <a:buChar char="•"/>
            </a:pPr>
            <a:r>
              <a:rPr lang="en-US" dirty="0" smtClean="0"/>
              <a:t>Risk of not winning</a:t>
            </a:r>
          </a:p>
          <a:p>
            <a:pPr marL="285750" indent="-285750">
              <a:buFont typeface="Arial" panose="020B0604020202020204" pitchFamily="34" charset="0"/>
              <a:buChar char="•"/>
            </a:pPr>
            <a:r>
              <a:rPr lang="en-US" dirty="0" smtClean="0"/>
              <a:t>Willingness to be in the spotlight</a:t>
            </a:r>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21371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34" y="1071887"/>
            <a:ext cx="8763000" cy="1265238"/>
          </a:xfrm>
        </p:spPr>
        <p:txBody>
          <a:bodyPr>
            <a:normAutofit/>
          </a:bodyPr>
          <a:lstStyle/>
          <a:p>
            <a:pPr algn="l"/>
            <a:r>
              <a:rPr lang="en-US" sz="3200" b="1" dirty="0" smtClean="0">
                <a:solidFill>
                  <a:srgbClr val="002060"/>
                </a:solidFill>
                <a:latin typeface="+mn-lt"/>
                <a:cs typeface="Palatino"/>
              </a:rPr>
              <a:t>Improving Your Processes…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95713" y="1915224"/>
            <a:ext cx="8229600" cy="6494085"/>
          </a:xfrm>
          <a:prstGeom prst="rect">
            <a:avLst/>
          </a:prstGeom>
          <a:noFill/>
        </p:spPr>
        <p:txBody>
          <a:bodyPr wrap="square" rtlCol="0">
            <a:spAutoFit/>
          </a:bodyPr>
          <a:lstStyle/>
          <a:p>
            <a:r>
              <a:rPr lang="en-US" sz="2000" dirty="0" smtClean="0"/>
              <a:t>One way to grow the program is by improving and streamlining processes where possible. Here are some ways states have successfully done this:</a:t>
            </a:r>
          </a:p>
          <a:p>
            <a:pPr marL="342900" indent="-342900">
              <a:buFont typeface="Arial" panose="020B0604020202020204" pitchFamily="34" charset="0"/>
              <a:buChar char="•"/>
            </a:pPr>
            <a:r>
              <a:rPr lang="en-US" sz="2000" dirty="0" smtClean="0"/>
              <a:t>Changing deadlines to allow enough time for nomination/review, and/or reaching </a:t>
            </a:r>
            <a:r>
              <a:rPr lang="en-US" sz="2000" dirty="0"/>
              <a:t>out to members sooner to promote the nomination </a:t>
            </a:r>
            <a:r>
              <a:rPr lang="en-US" sz="2000" dirty="0" smtClean="0"/>
              <a:t>deadline</a:t>
            </a:r>
          </a:p>
          <a:p>
            <a:pPr marL="342900" indent="-342900">
              <a:buFont typeface="Arial" panose="020B0604020202020204" pitchFamily="34" charset="0"/>
              <a:buChar char="•"/>
            </a:pPr>
            <a:r>
              <a:rPr lang="en-US" sz="2000" dirty="0" smtClean="0"/>
              <a:t>Creating a timeline for Division awards contacts to help them keep up with important deadlines</a:t>
            </a:r>
          </a:p>
          <a:p>
            <a:pPr marL="342900" indent="-342900">
              <a:buFont typeface="Arial" panose="020B0604020202020204" pitchFamily="34" charset="0"/>
              <a:buChar char="•"/>
            </a:pPr>
            <a:r>
              <a:rPr lang="en-US" sz="2000" dirty="0" smtClean="0"/>
              <a:t>Creating checklists and how-to documents to educate new state awards chairs, Board members, and nominees through the process</a:t>
            </a:r>
          </a:p>
          <a:p>
            <a:pPr marL="342900" indent="-342900">
              <a:buFont typeface="Arial" panose="020B0604020202020204" pitchFamily="34" charset="0"/>
              <a:buChar char="•"/>
            </a:pPr>
            <a:r>
              <a:rPr lang="en-US" sz="2000" dirty="0" smtClean="0"/>
              <a:t>Promoting awards during membership drives</a:t>
            </a:r>
          </a:p>
          <a:p>
            <a:pPr marL="342900" indent="-342900">
              <a:buFont typeface="Arial" panose="020B0604020202020204" pitchFamily="34" charset="0"/>
              <a:buChar char="•"/>
            </a:pPr>
            <a:r>
              <a:rPr lang="en-US" sz="2000" dirty="0" smtClean="0"/>
              <a:t>Building relationships with affiliates to help nominate candidates</a:t>
            </a:r>
          </a:p>
          <a:p>
            <a:pPr marL="342900" indent="-342900">
              <a:buFont typeface="Arial" panose="020B0604020202020204" pitchFamily="34" charset="0"/>
              <a:buChar char="•"/>
            </a:pPr>
            <a:r>
              <a:rPr lang="en-US" sz="2000" dirty="0" smtClean="0"/>
              <a:t>Strong communications! Communicate regularly about the nomination process and deadlines</a:t>
            </a:r>
            <a:r>
              <a:rPr lang="en-US" sz="2000" b="1" dirty="0" smtClean="0"/>
              <a:t>. </a:t>
            </a:r>
            <a:r>
              <a:rPr lang="en-US" sz="2000" dirty="0" smtClean="0"/>
              <a:t>Candidates may need to be encouraged again and again to complete their nominations.</a:t>
            </a:r>
          </a:p>
          <a:p>
            <a:pPr marL="342900" indent="-342900">
              <a:buFont typeface="Arial" panose="020B0604020202020204" pitchFamily="34" charset="0"/>
              <a:buChar char="•"/>
            </a:pPr>
            <a:endParaRPr lang="en-US" sz="2000" dirty="0" smtClean="0"/>
          </a:p>
          <a:p>
            <a:r>
              <a:rPr lang="en-US" sz="2000" dirty="0" smtClean="0"/>
              <a:t> </a:t>
            </a:r>
          </a:p>
          <a:p>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endParaRPr lang="en-US" dirty="0"/>
          </a:p>
          <a:p>
            <a:r>
              <a:rPr lang="en-US" dirty="0" smtClean="0"/>
              <a:t> </a:t>
            </a:r>
          </a:p>
        </p:txBody>
      </p:sp>
    </p:spTree>
    <p:extLst>
      <p:ext uri="{BB962C8B-B14F-4D97-AF65-F5344CB8AC3E}">
        <p14:creationId xmlns:p14="http://schemas.microsoft.com/office/powerpoint/2010/main" val="908805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34" y="1071887"/>
            <a:ext cx="8763000" cy="1265238"/>
          </a:xfrm>
        </p:spPr>
        <p:txBody>
          <a:bodyPr>
            <a:normAutofit/>
          </a:bodyPr>
          <a:lstStyle/>
          <a:p>
            <a:pPr algn="l"/>
            <a:r>
              <a:rPr lang="en-US" sz="3200" b="1" dirty="0" smtClean="0">
                <a:solidFill>
                  <a:srgbClr val="002060"/>
                </a:solidFill>
                <a:latin typeface="+mn-lt"/>
                <a:cs typeface="Palatino"/>
              </a:rPr>
              <a:t>Adding Value…</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95712" y="1915224"/>
            <a:ext cx="8643487" cy="5570756"/>
          </a:xfrm>
          <a:prstGeom prst="rect">
            <a:avLst/>
          </a:prstGeom>
          <a:noFill/>
        </p:spPr>
        <p:txBody>
          <a:bodyPr wrap="square" rtlCol="0">
            <a:spAutoFit/>
          </a:bodyPr>
          <a:lstStyle/>
          <a:p>
            <a:r>
              <a:rPr lang="en-US" sz="2000" dirty="0" smtClean="0"/>
              <a:t>Probably the most important (and hardest) things to do to grow your program is by adding value. Here are some ways states have successfully added value to their awards:</a:t>
            </a:r>
          </a:p>
          <a:p>
            <a:pPr marL="342900" indent="-342900">
              <a:buFont typeface="Arial" panose="020B0604020202020204" pitchFamily="34" charset="0"/>
              <a:buChar char="•"/>
            </a:pPr>
            <a:r>
              <a:rPr lang="en-US" sz="2000" dirty="0" smtClean="0"/>
              <a:t>Giving out higher-quality plaques/trophies/cash prizes </a:t>
            </a:r>
          </a:p>
          <a:p>
            <a:pPr marL="342900" indent="-342900">
              <a:buFont typeface="Arial" panose="020B0604020202020204" pitchFamily="34" charset="0"/>
              <a:buChar char="•"/>
            </a:pPr>
            <a:r>
              <a:rPr lang="en-US" sz="2000" dirty="0"/>
              <a:t>Securing sponsors to help support winner prizes</a:t>
            </a:r>
          </a:p>
          <a:p>
            <a:pPr marL="342900" indent="-342900">
              <a:buFont typeface="Arial" panose="020B0604020202020204" pitchFamily="34" charset="0"/>
              <a:buChar char="•"/>
            </a:pPr>
            <a:r>
              <a:rPr lang="en-US" sz="2000" dirty="0" smtClean="0"/>
              <a:t>Sending a congratulatory letter to the winner’s school or district leadership</a:t>
            </a:r>
          </a:p>
          <a:p>
            <a:pPr marL="342900" indent="-342900">
              <a:buFont typeface="Arial" panose="020B0604020202020204" pitchFamily="34" charset="0"/>
              <a:buChar char="•"/>
            </a:pPr>
            <a:r>
              <a:rPr lang="en-US" sz="2000" dirty="0" smtClean="0"/>
              <a:t>Personalizing </a:t>
            </a:r>
            <a:r>
              <a:rPr lang="en-US" sz="2000" dirty="0"/>
              <a:t>the recognition where possible (ex. having the nominator introduce the winner at the Awards Ceremony, Texas</a:t>
            </a:r>
            <a:r>
              <a:rPr lang="en-US" sz="2000" dirty="0" smtClean="0"/>
              <a:t>)</a:t>
            </a:r>
          </a:p>
          <a:p>
            <a:pPr marL="342900" indent="-342900">
              <a:buFont typeface="Arial" panose="020B0604020202020204" pitchFamily="34" charset="0"/>
              <a:buChar char="•"/>
            </a:pPr>
            <a:r>
              <a:rPr lang="en-US" sz="2000" dirty="0" smtClean="0"/>
              <a:t>Expanding the promotional channels used to promote their winners</a:t>
            </a: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r>
              <a:rPr lang="en-US" sz="2000" dirty="0" smtClean="0"/>
              <a:t> </a:t>
            </a:r>
          </a:p>
          <a:p>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endParaRPr lang="en-US" dirty="0"/>
          </a:p>
          <a:p>
            <a:r>
              <a:rPr lang="en-US" dirty="0" smtClean="0"/>
              <a:t> </a:t>
            </a:r>
          </a:p>
        </p:txBody>
      </p:sp>
    </p:spTree>
    <p:extLst>
      <p:ext uri="{BB962C8B-B14F-4D97-AF65-F5344CB8AC3E}">
        <p14:creationId xmlns:p14="http://schemas.microsoft.com/office/powerpoint/2010/main" val="3076334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34" y="1071887"/>
            <a:ext cx="8763000" cy="1265238"/>
          </a:xfrm>
        </p:spPr>
        <p:txBody>
          <a:bodyPr>
            <a:normAutofit/>
          </a:bodyPr>
          <a:lstStyle/>
          <a:p>
            <a:pPr algn="l"/>
            <a:r>
              <a:rPr lang="en-US" sz="3200" b="1" dirty="0" smtClean="0">
                <a:solidFill>
                  <a:srgbClr val="002060"/>
                </a:solidFill>
                <a:latin typeface="+mn-lt"/>
                <a:cs typeface="Palatino"/>
              </a:rPr>
              <a:t>Tips from ACTE</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95712" y="1915224"/>
            <a:ext cx="8643487" cy="7417415"/>
          </a:xfrm>
          <a:prstGeom prst="rect">
            <a:avLst/>
          </a:prstGeom>
          <a:noFill/>
        </p:spPr>
        <p:txBody>
          <a:bodyPr wrap="square" rtlCol="0">
            <a:spAutoFit/>
          </a:bodyPr>
          <a:lstStyle/>
          <a:p>
            <a:r>
              <a:rPr lang="en-US" sz="2000" dirty="0" smtClean="0"/>
              <a:t>Trying to figure out how to grow your awards program can be overwhelming. Here are some tips from ACTE:</a:t>
            </a:r>
          </a:p>
          <a:p>
            <a:pPr marL="342900" indent="-342900">
              <a:buFont typeface="Arial" panose="020B0604020202020204" pitchFamily="34" charset="0"/>
              <a:buChar char="•"/>
            </a:pPr>
            <a:r>
              <a:rPr lang="en-US" sz="2000" dirty="0" smtClean="0"/>
              <a:t>Gather support from your state leaders, past winners, Division leaders</a:t>
            </a:r>
          </a:p>
          <a:p>
            <a:pPr marL="342900" indent="-342900">
              <a:buFont typeface="Arial" panose="020B0604020202020204" pitchFamily="34" charset="0"/>
              <a:buChar char="•"/>
            </a:pPr>
            <a:r>
              <a:rPr lang="en-US" sz="2000" dirty="0" smtClean="0"/>
              <a:t>Set goals</a:t>
            </a:r>
          </a:p>
          <a:p>
            <a:pPr marL="342900" indent="-342900">
              <a:buFont typeface="Arial" panose="020B0604020202020204" pitchFamily="34" charset="0"/>
              <a:buChar char="•"/>
            </a:pPr>
            <a:r>
              <a:rPr lang="en-US" sz="2000" dirty="0"/>
              <a:t>Create a communication and marketing plan</a:t>
            </a:r>
          </a:p>
          <a:p>
            <a:pPr marL="342900" indent="-342900">
              <a:buFont typeface="Arial" panose="020B0604020202020204" pitchFamily="34" charset="0"/>
              <a:buChar char="•"/>
            </a:pPr>
            <a:r>
              <a:rPr lang="en-US" sz="2000" dirty="0" smtClean="0"/>
              <a:t>Find ways to personalize the value of awards for your members</a:t>
            </a:r>
          </a:p>
          <a:p>
            <a:pPr marL="342900" indent="-342900">
              <a:buFont typeface="Arial" panose="020B0604020202020204" pitchFamily="34" charset="0"/>
              <a:buChar char="•"/>
            </a:pPr>
            <a:r>
              <a:rPr lang="en-US" sz="2000" dirty="0" smtClean="0"/>
              <a:t>Integrate your awards (and winners) into all awareness campaigns for your state association and CTE where possible</a:t>
            </a:r>
          </a:p>
          <a:p>
            <a:pPr marL="342900" indent="-342900">
              <a:buFont typeface="Arial" panose="020B0604020202020204" pitchFamily="34" charset="0"/>
              <a:buChar char="•"/>
            </a:pPr>
            <a:r>
              <a:rPr lang="en-US" sz="2000" dirty="0" smtClean="0"/>
              <a:t>Enlist the support of your leadership to help find sponsors</a:t>
            </a:r>
          </a:p>
          <a:p>
            <a:pPr marL="342900" indent="-342900">
              <a:buFont typeface="Arial" panose="020B0604020202020204" pitchFamily="34" charset="0"/>
              <a:buChar char="•"/>
            </a:pPr>
            <a:r>
              <a:rPr lang="en-US" sz="2000" dirty="0" smtClean="0"/>
              <a:t>Enhance the ‘look’ of your awards program to make it reflect the prestige of the program</a:t>
            </a:r>
          </a:p>
          <a:p>
            <a:pPr marL="342900" indent="-342900">
              <a:buFont typeface="Arial" panose="020B0604020202020204" pitchFamily="34" charset="0"/>
              <a:buChar char="•"/>
            </a:pPr>
            <a:r>
              <a:rPr lang="en-US" sz="2000" dirty="0"/>
              <a:t>Think outside the </a:t>
            </a:r>
            <a:r>
              <a:rPr lang="en-US" sz="2000" dirty="0" smtClean="0"/>
              <a:t>box! Seek out nominations from new sources, using new methods</a:t>
            </a:r>
          </a:p>
          <a:p>
            <a:pPr marL="342900" indent="-342900">
              <a:buFont typeface="Arial" panose="020B0604020202020204" pitchFamily="34" charset="0"/>
              <a:buChar char="•"/>
            </a:pPr>
            <a:r>
              <a:rPr lang="en-US" sz="2000" dirty="0" smtClean="0"/>
              <a:t>Celebrate your successes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r>
              <a:rPr lang="en-US" sz="2000" dirty="0" smtClean="0"/>
              <a:t> </a:t>
            </a:r>
          </a:p>
          <a:p>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endParaRPr lang="en-US" dirty="0"/>
          </a:p>
          <a:p>
            <a:r>
              <a:rPr lang="en-US" dirty="0" smtClean="0"/>
              <a:t> </a:t>
            </a:r>
          </a:p>
        </p:txBody>
      </p:sp>
    </p:spTree>
    <p:extLst>
      <p:ext uri="{BB962C8B-B14F-4D97-AF65-F5344CB8AC3E}">
        <p14:creationId xmlns:p14="http://schemas.microsoft.com/office/powerpoint/2010/main" val="2890348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34" y="1071887"/>
            <a:ext cx="8763000" cy="1265238"/>
          </a:xfrm>
        </p:spPr>
        <p:txBody>
          <a:bodyPr>
            <a:normAutofit/>
          </a:bodyPr>
          <a:lstStyle/>
          <a:p>
            <a:pPr algn="l"/>
            <a:r>
              <a:rPr lang="en-US" sz="3200" b="1" dirty="0" smtClean="0">
                <a:solidFill>
                  <a:srgbClr val="002060"/>
                </a:solidFill>
                <a:latin typeface="+mn-lt"/>
                <a:cs typeface="Palatino"/>
              </a:rPr>
              <a:t>Resources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087880"/>
            <a:ext cx="87630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US" dirty="0" smtClean="0"/>
          </a:p>
        </p:txBody>
      </p:sp>
      <p:sp>
        <p:nvSpPr>
          <p:cNvPr id="7" name="TextBox 6"/>
          <p:cNvSpPr txBox="1"/>
          <p:nvPr/>
        </p:nvSpPr>
        <p:spPr>
          <a:xfrm>
            <a:off x="195712" y="1915224"/>
            <a:ext cx="8643487" cy="4062651"/>
          </a:xfrm>
          <a:prstGeom prst="rect">
            <a:avLst/>
          </a:prstGeom>
          <a:noFill/>
        </p:spPr>
        <p:txBody>
          <a:bodyPr wrap="square" rtlCol="0">
            <a:spAutoFit/>
          </a:bodyPr>
          <a:lstStyle/>
          <a:p>
            <a:r>
              <a:rPr lang="en-US" sz="2000" dirty="0" smtClean="0"/>
              <a:t>ACTE has a </a:t>
            </a:r>
            <a:r>
              <a:rPr lang="en-US" sz="2000" b="1" i="1" dirty="0" smtClean="0"/>
              <a:t>wealth of resources </a:t>
            </a:r>
            <a:r>
              <a:rPr lang="en-US" sz="2000" dirty="0" smtClean="0"/>
              <a:t>for state awards chairs, and staff are here to help you troubleshoot and answer questions. </a:t>
            </a:r>
          </a:p>
          <a:p>
            <a:endParaRPr lang="en-US" sz="2000" dirty="0"/>
          </a:p>
          <a:p>
            <a:r>
              <a:rPr lang="en-US" sz="2000" dirty="0" smtClean="0"/>
              <a:t>For more information, check out:</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r>
              <a:rPr lang="en-US" sz="2000" dirty="0" smtClean="0"/>
              <a:t> </a:t>
            </a:r>
          </a:p>
          <a:p>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r>
              <a:rPr lang="en-US" dirty="0" smtClean="0"/>
              <a:t> or email ACTE staff:</a:t>
            </a:r>
          </a:p>
        </p:txBody>
      </p:sp>
      <p:sp>
        <p:nvSpPr>
          <p:cNvPr id="8" name="Rectangle 7"/>
          <p:cNvSpPr/>
          <p:nvPr/>
        </p:nvSpPr>
        <p:spPr>
          <a:xfrm>
            <a:off x="-81" y="4776533"/>
            <a:ext cx="9140825" cy="45720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ACTE Awards Portal:     https</a:t>
            </a:r>
            <a:r>
              <a:rPr lang="en-US" b="1" dirty="0"/>
              <a:t>://acte.secure-platform.com</a:t>
            </a:r>
          </a:p>
        </p:txBody>
      </p:sp>
      <p:sp>
        <p:nvSpPr>
          <p:cNvPr id="9" name="Rectangle 8"/>
          <p:cNvSpPr/>
          <p:nvPr/>
        </p:nvSpPr>
        <p:spPr>
          <a:xfrm>
            <a:off x="-79" y="4030738"/>
            <a:ext cx="9140825" cy="45720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ACTE Awards Resources:     </a:t>
            </a:r>
            <a:r>
              <a:rPr lang="en-US" b="1" dirty="0"/>
              <a:t>www.acteonline.org/awards_resources</a:t>
            </a:r>
          </a:p>
        </p:txBody>
      </p:sp>
      <p:sp>
        <p:nvSpPr>
          <p:cNvPr id="10" name="Rectangle 9"/>
          <p:cNvSpPr/>
          <p:nvPr/>
        </p:nvSpPr>
        <p:spPr>
          <a:xfrm>
            <a:off x="-80" y="3339826"/>
            <a:ext cx="9140825" cy="45720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ACTE Awards:     www.acteonline.org/awards</a:t>
            </a:r>
            <a:endParaRPr lang="en-US" b="1" dirty="0"/>
          </a:p>
        </p:txBody>
      </p:sp>
      <p:sp>
        <p:nvSpPr>
          <p:cNvPr id="11" name="Rectangle 10"/>
          <p:cNvSpPr/>
          <p:nvPr/>
        </p:nvSpPr>
        <p:spPr>
          <a:xfrm>
            <a:off x="3175" y="6190582"/>
            <a:ext cx="9140825" cy="45720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awards@acteonline.org</a:t>
            </a:r>
            <a:endParaRPr lang="en-US" b="1" dirty="0"/>
          </a:p>
        </p:txBody>
      </p:sp>
    </p:spTree>
    <p:extLst>
      <p:ext uri="{BB962C8B-B14F-4D97-AF65-F5344CB8AC3E}">
        <p14:creationId xmlns:p14="http://schemas.microsoft.com/office/powerpoint/2010/main" val="2300174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36945" y="1676400"/>
            <a:ext cx="89154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0">
              <a:lnSpc>
                <a:spcPct val="120000"/>
              </a:lnSpc>
              <a:spcBef>
                <a:spcPts val="528"/>
              </a:spcBef>
              <a:spcAft>
                <a:spcPts val="1200"/>
              </a:spcAft>
              <a:buClr>
                <a:srgbClr val="0068B2"/>
              </a:buClr>
              <a:buFont typeface="Arial" panose="020B0604020202020204" pitchFamily="34" charset="0"/>
              <a:buNone/>
            </a:pPr>
            <a:endParaRPr lang="en-US" altLang="en-US" sz="2200" dirty="0" smtClean="0">
              <a:latin typeface="Palatino"/>
              <a:cs typeface="Palatino"/>
            </a:endParaRPr>
          </a:p>
        </p:txBody>
      </p:sp>
      <p:sp>
        <p:nvSpPr>
          <p:cNvPr id="3" name="TextBox 2"/>
          <p:cNvSpPr txBox="1"/>
          <p:nvPr/>
        </p:nvSpPr>
        <p:spPr>
          <a:xfrm>
            <a:off x="2362200" y="2694146"/>
            <a:ext cx="6262694" cy="1231106"/>
          </a:xfrm>
          <a:prstGeom prst="rect">
            <a:avLst/>
          </a:prstGeom>
          <a:noFill/>
        </p:spPr>
        <p:txBody>
          <a:bodyPr wrap="square" rtlCol="0">
            <a:spAutoFit/>
          </a:bodyPr>
          <a:lstStyle/>
          <a:p>
            <a:pPr lvl="0" algn="ctr"/>
            <a:endParaRPr lang="en-US" sz="2400" dirty="0" smtClean="0"/>
          </a:p>
          <a:p>
            <a:pPr lvl="0" algn="ctr"/>
            <a:r>
              <a:rPr lang="en-US" sz="3200" b="1" dirty="0" smtClean="0"/>
              <a:t>Your Support </a:t>
            </a:r>
            <a:r>
              <a:rPr lang="en-US" sz="3200" b="1" dirty="0"/>
              <a:t>M</a:t>
            </a:r>
            <a:r>
              <a:rPr lang="en-US" sz="3200" b="1" dirty="0" smtClean="0"/>
              <a:t>akes a </a:t>
            </a:r>
            <a:r>
              <a:rPr lang="en-US" sz="3200" b="1" dirty="0"/>
              <a:t>D</a:t>
            </a:r>
            <a:r>
              <a:rPr lang="en-US" sz="3200" b="1" dirty="0" smtClean="0"/>
              <a:t>ifference </a:t>
            </a:r>
          </a:p>
          <a:p>
            <a:endParaRPr lang="en-US" dirty="0" smtClean="0"/>
          </a:p>
        </p:txBody>
      </p:sp>
      <p:sp>
        <p:nvSpPr>
          <p:cNvPr id="8" name="Oval 7"/>
          <p:cNvSpPr/>
          <p:nvPr/>
        </p:nvSpPr>
        <p:spPr>
          <a:xfrm>
            <a:off x="457200" y="2298513"/>
            <a:ext cx="2125890" cy="2125886"/>
          </a:xfrm>
          <a:prstGeom prst="ellipse">
            <a:avLst/>
          </a:prstGeom>
          <a:solidFill>
            <a:srgbClr val="005C98">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3125" y="2484437"/>
            <a:ext cx="1754040" cy="1754036"/>
          </a:xfrm>
          <a:prstGeom prst="ellipse">
            <a:avLst/>
          </a:prstGeom>
          <a:solidFill>
            <a:srgbClr val="005C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4932" y="3050536"/>
            <a:ext cx="1630426" cy="683264"/>
          </a:xfrm>
          <a:prstGeom prst="rect">
            <a:avLst/>
          </a:prstGeom>
          <a:noFill/>
        </p:spPr>
        <p:txBody>
          <a:bodyPr wrap="square" rtlCol="0">
            <a:spAutoFit/>
          </a:bodyPr>
          <a:lstStyle/>
          <a:p>
            <a:pPr algn="ctr">
              <a:lnSpc>
                <a:spcPct val="80000"/>
              </a:lnSpc>
            </a:pP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36945" y="5311473"/>
            <a:ext cx="9030855" cy="1698927"/>
          </a:xfrm>
          <a:prstGeom prst="rect">
            <a:avLst/>
          </a:prstGeom>
        </p:spPr>
        <p:txBody>
          <a:bodyPr wrap="square">
            <a:spAutoFit/>
          </a:bodyPr>
          <a:lstStyle/>
          <a:p>
            <a:pPr algn="ctr" fontAlgn="auto">
              <a:spcAft>
                <a:spcPts val="0"/>
              </a:spcAft>
              <a:buFontTx/>
              <a:buNone/>
              <a:defRPr/>
            </a:pPr>
            <a:r>
              <a:rPr lang="en-US" dirty="0">
                <a:cs typeface="Palatino"/>
              </a:rPr>
              <a:t>Association for Career and Technical Education</a:t>
            </a:r>
          </a:p>
          <a:p>
            <a:pPr algn="ctr" fontAlgn="auto">
              <a:spcAft>
                <a:spcPts val="0"/>
              </a:spcAft>
              <a:buFontTx/>
              <a:buNone/>
              <a:defRPr/>
            </a:pPr>
            <a:r>
              <a:rPr lang="en-US" dirty="0">
                <a:cs typeface="Palatino"/>
              </a:rPr>
              <a:t>1410 King </a:t>
            </a:r>
            <a:r>
              <a:rPr lang="en-US" dirty="0" smtClean="0">
                <a:cs typeface="Palatino"/>
              </a:rPr>
              <a:t>Street, Alexandria</a:t>
            </a:r>
            <a:r>
              <a:rPr lang="en-US" dirty="0">
                <a:cs typeface="Palatino"/>
              </a:rPr>
              <a:t>, Virginia 22314</a:t>
            </a:r>
          </a:p>
          <a:p>
            <a:pPr algn="ctr" fontAlgn="auto">
              <a:spcAft>
                <a:spcPts val="0"/>
              </a:spcAft>
              <a:buFontTx/>
              <a:buNone/>
              <a:defRPr/>
            </a:pPr>
            <a:r>
              <a:rPr lang="en-US" dirty="0">
                <a:cs typeface="Palatino"/>
              </a:rPr>
              <a:t>800-826-9972</a:t>
            </a:r>
          </a:p>
          <a:p>
            <a:pPr algn="ctr" fontAlgn="auto">
              <a:lnSpc>
                <a:spcPct val="90000"/>
              </a:lnSpc>
              <a:spcAft>
                <a:spcPts val="0"/>
              </a:spcAft>
              <a:buFontTx/>
              <a:buNone/>
              <a:defRPr/>
            </a:pPr>
            <a:endParaRPr lang="en-US" sz="1600" u="sng" dirty="0"/>
          </a:p>
          <a:p>
            <a:pPr algn="ctr" fontAlgn="auto">
              <a:lnSpc>
                <a:spcPct val="90000"/>
              </a:lnSpc>
              <a:spcAft>
                <a:spcPts val="0"/>
              </a:spcAft>
              <a:buFontTx/>
              <a:buNone/>
              <a:defRPr/>
            </a:pPr>
            <a:endParaRPr lang="en-US" sz="2000" u="sng" dirty="0"/>
          </a:p>
          <a:p>
            <a:pPr algn="ctr" fontAlgn="auto">
              <a:lnSpc>
                <a:spcPct val="90000"/>
              </a:lnSpc>
              <a:spcAft>
                <a:spcPts val="0"/>
              </a:spcAft>
              <a:buFontTx/>
              <a:buNone/>
              <a:defRPr/>
            </a:pPr>
            <a:endParaRPr lang="en-US" sz="2000" u="sng" dirty="0">
              <a:solidFill>
                <a:srgbClr val="FFCC00"/>
              </a:solidFill>
            </a:endParaRPr>
          </a:p>
        </p:txBody>
      </p:sp>
    </p:spTree>
    <p:extLst>
      <p:ext uri="{BB962C8B-B14F-4D97-AF65-F5344CB8AC3E}">
        <p14:creationId xmlns:p14="http://schemas.microsoft.com/office/powerpoint/2010/main" val="65872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199288"/>
            <a:ext cx="7162800" cy="1265238"/>
          </a:xfrm>
        </p:spPr>
        <p:txBody>
          <a:bodyPr>
            <a:normAutofit/>
          </a:bodyPr>
          <a:lstStyle/>
          <a:p>
            <a:pPr algn="l"/>
            <a:r>
              <a:rPr lang="en-US" sz="3200" b="1" dirty="0" smtClean="0">
                <a:solidFill>
                  <a:srgbClr val="002060"/>
                </a:solidFill>
                <a:latin typeface="+mn-lt"/>
                <a:cs typeface="Palatino"/>
              </a:rPr>
              <a:t>ACTE’s Awards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304800" y="2092236"/>
            <a:ext cx="8534400" cy="3886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r>
              <a:rPr lang="en-US" sz="1800" dirty="0"/>
              <a:t>The ACTE</a:t>
            </a:r>
            <a:r>
              <a:rPr lang="en-US" sz="1800" baseline="30000" dirty="0"/>
              <a:t>®</a:t>
            </a:r>
            <a:r>
              <a:rPr lang="en-US" sz="1800" dirty="0"/>
              <a:t> Excellence Awards recognize excellence and dedication within the field of career and technical education among ACTE members. Recipients of these awards are exceptional individuals who have contributed to the success of CTE through the quality of their work and their involvement in the CTE community. </a:t>
            </a:r>
            <a:endParaRPr lang="en-US" sz="1800" dirty="0" smtClean="0"/>
          </a:p>
          <a:p>
            <a:pPr marL="4572" indent="0">
              <a:spcBef>
                <a:spcPts val="1128"/>
              </a:spcBef>
              <a:spcAft>
                <a:spcPts val="1200"/>
              </a:spcAft>
              <a:buNone/>
            </a:pPr>
            <a:r>
              <a:rPr lang="en-US" altLang="en-US" sz="1800" dirty="0" smtClean="0">
                <a:latin typeface="+mj-lt"/>
                <a:cs typeface="Palatino"/>
              </a:rPr>
              <a:t>There are eight (8) Excellence Awards:</a:t>
            </a:r>
          </a:p>
          <a:p>
            <a:pPr marL="804672" lvl="1" indent="-342900">
              <a:spcBef>
                <a:spcPts val="0"/>
              </a:spcBef>
              <a:buFont typeface="Arial" panose="020B0604020202020204" pitchFamily="34" charset="0"/>
              <a:buChar char="•"/>
            </a:pPr>
            <a:r>
              <a:rPr lang="en-US" altLang="en-US" sz="1800" dirty="0" smtClean="0">
                <a:latin typeface="+mj-lt"/>
                <a:cs typeface="Palatino"/>
              </a:rPr>
              <a:t>ACTE Teacher of the Year</a:t>
            </a:r>
          </a:p>
          <a:p>
            <a:pPr marL="804672" lvl="1" indent="-342900">
              <a:spcBef>
                <a:spcPts val="0"/>
              </a:spcBef>
              <a:buFont typeface="Arial" panose="020B0604020202020204" pitchFamily="34" charset="0"/>
              <a:buChar char="•"/>
            </a:pPr>
            <a:r>
              <a:rPr lang="en-US" altLang="en-US" sz="1800" dirty="0" smtClean="0">
                <a:latin typeface="+mj-lt"/>
                <a:cs typeface="Palatino"/>
              </a:rPr>
              <a:t>ACTE New  Teacher of the Year</a:t>
            </a:r>
          </a:p>
          <a:p>
            <a:pPr marL="804672" lvl="1" indent="-342900">
              <a:spcBef>
                <a:spcPts val="0"/>
              </a:spcBef>
              <a:buFont typeface="Arial" panose="020B0604020202020204" pitchFamily="34" charset="0"/>
              <a:buChar char="•"/>
            </a:pPr>
            <a:r>
              <a:rPr lang="en-US" altLang="en-US" sz="1800" dirty="0" smtClean="0">
                <a:latin typeface="+mj-lt"/>
                <a:cs typeface="Palatino"/>
              </a:rPr>
              <a:t>ACTE Administrator of the Year</a:t>
            </a:r>
          </a:p>
          <a:p>
            <a:pPr marL="804672" lvl="1" indent="-342900">
              <a:spcBef>
                <a:spcPts val="0"/>
              </a:spcBef>
              <a:buFont typeface="Arial" panose="020B0604020202020204" pitchFamily="34" charset="0"/>
              <a:buChar char="•"/>
            </a:pPr>
            <a:r>
              <a:rPr lang="en-US" altLang="en-US" sz="1800" dirty="0" smtClean="0">
                <a:latin typeface="+mj-lt"/>
                <a:cs typeface="Palatino"/>
              </a:rPr>
              <a:t>ACTE Postsecondary Teacher of the Year</a:t>
            </a:r>
          </a:p>
          <a:p>
            <a:pPr marL="804672" lvl="1" indent="-342900">
              <a:spcBef>
                <a:spcPts val="0"/>
              </a:spcBef>
              <a:buFont typeface="Arial" panose="020B0604020202020204" pitchFamily="34" charset="0"/>
              <a:buChar char="•"/>
            </a:pPr>
            <a:r>
              <a:rPr lang="en-US" altLang="en-US" sz="1800" dirty="0" smtClean="0">
                <a:latin typeface="+mj-lt"/>
                <a:cs typeface="Palatino"/>
              </a:rPr>
              <a:t>ACTE Teacher Educator of the Year</a:t>
            </a:r>
          </a:p>
          <a:p>
            <a:pPr marL="804672" lvl="1" indent="-342900">
              <a:spcBef>
                <a:spcPts val="0"/>
              </a:spcBef>
              <a:buFont typeface="Arial" panose="020B0604020202020204" pitchFamily="34" charset="0"/>
              <a:buChar char="•"/>
            </a:pPr>
            <a:r>
              <a:rPr lang="en-US" altLang="en-US" sz="1800" dirty="0" smtClean="0">
                <a:latin typeface="+mj-lt"/>
                <a:cs typeface="Palatino"/>
              </a:rPr>
              <a:t>ACTE Career Guidance Award</a:t>
            </a:r>
          </a:p>
          <a:p>
            <a:pPr marL="804672" lvl="1" indent="-342900">
              <a:spcBef>
                <a:spcPts val="0"/>
              </a:spcBef>
              <a:buFont typeface="Arial" panose="020B0604020202020204" pitchFamily="34" charset="0"/>
              <a:buChar char="•"/>
            </a:pPr>
            <a:r>
              <a:rPr lang="en-US" altLang="en-US" sz="1800" dirty="0" smtClean="0">
                <a:latin typeface="+mj-lt"/>
                <a:cs typeface="Palatino"/>
              </a:rPr>
              <a:t>ACTE Carl Perkins Community Service Award</a:t>
            </a:r>
          </a:p>
          <a:p>
            <a:pPr marL="804672" lvl="1" indent="-342900">
              <a:spcBef>
                <a:spcPts val="0"/>
              </a:spcBef>
              <a:buFont typeface="Arial" panose="020B0604020202020204" pitchFamily="34" charset="0"/>
              <a:buChar char="•"/>
            </a:pPr>
            <a:r>
              <a:rPr lang="en-US" altLang="en-US" sz="1800" dirty="0" smtClean="0">
                <a:latin typeface="+mj-lt"/>
                <a:cs typeface="Palatino"/>
              </a:rPr>
              <a:t>ACTE Lifetime Achievement Award</a:t>
            </a:r>
          </a:p>
          <a:p>
            <a:pPr marL="461772" lvl="1" indent="0">
              <a:spcBef>
                <a:spcPts val="600"/>
              </a:spcBef>
              <a:spcAft>
                <a:spcPts val="600"/>
              </a:spcAft>
              <a:buNone/>
            </a:pPr>
            <a:r>
              <a:rPr lang="en-US" altLang="en-US" sz="1800" dirty="0" smtClean="0">
                <a:latin typeface="+mj-lt"/>
                <a:cs typeface="Palatino"/>
              </a:rPr>
              <a:t>Information on each can be found on the </a:t>
            </a:r>
            <a:r>
              <a:rPr lang="en-US" altLang="en-US" sz="1800" dirty="0" smtClean="0">
                <a:latin typeface="+mj-lt"/>
                <a:cs typeface="Palatino"/>
                <a:hlinkClick r:id="rId2"/>
              </a:rPr>
              <a:t>ACTE Awards Portal</a:t>
            </a:r>
            <a:r>
              <a:rPr lang="en-US" altLang="en-US" sz="1800" dirty="0" smtClean="0">
                <a:latin typeface="+mj-lt"/>
                <a:cs typeface="Palatino"/>
              </a:rPr>
              <a:t>.</a:t>
            </a:r>
          </a:p>
          <a:p>
            <a:pPr marL="461772" lvl="1" indent="0">
              <a:spcBef>
                <a:spcPts val="1128"/>
              </a:spcBef>
              <a:spcAft>
                <a:spcPts val="1200"/>
              </a:spcAft>
              <a:buNone/>
            </a:pPr>
            <a:endParaRPr lang="en-US" altLang="en-US" sz="1900" dirty="0" smtClean="0">
              <a:latin typeface="+mj-lt"/>
              <a:cs typeface="Palatino"/>
            </a:endParaRPr>
          </a:p>
        </p:txBody>
      </p:sp>
      <p:cxnSp>
        <p:nvCxnSpPr>
          <p:cNvPr id="6" name="Straight Connector 5"/>
          <p:cNvCxnSpPr/>
          <p:nvPr/>
        </p:nvCxnSpPr>
        <p:spPr>
          <a:xfrm>
            <a:off x="152400" y="19812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426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7315200" cy="808038"/>
          </a:xfrm>
        </p:spPr>
        <p:txBody>
          <a:bodyPr>
            <a:normAutofit fontScale="90000"/>
          </a:bodyPr>
          <a:lstStyle/>
          <a:p>
            <a:pPr algn="l"/>
            <a:r>
              <a:rPr lang="en-US" sz="3200" b="1" dirty="0" smtClean="0">
                <a:solidFill>
                  <a:srgbClr val="002060"/>
                </a:solidFill>
                <a:latin typeface="+mn-lt"/>
                <a:cs typeface="Palatino"/>
              </a:rPr>
              <a:t>The Nomination Process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149225" y="5815014"/>
            <a:ext cx="8991600" cy="4136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a:spcBef>
                <a:spcPts val="0"/>
              </a:spcBef>
            </a:pPr>
            <a:endParaRPr lang="en-US" altLang="en-US" sz="2300" b="1" dirty="0" smtClean="0">
              <a:cs typeface="Palatino"/>
            </a:endParaRPr>
          </a:p>
        </p:txBody>
      </p:sp>
      <p:cxnSp>
        <p:nvCxnSpPr>
          <p:cNvPr id="6" name="Straight Connector 5"/>
          <p:cNvCxnSpPr/>
          <p:nvPr/>
        </p:nvCxnSpPr>
        <p:spPr>
          <a:xfrm>
            <a:off x="152400" y="2027238"/>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s://vo-general.s3.amazonaws.com/02cca6ab-2a68-4e8c-b5bb-1dcf3eeff552/xVyGPCxGQQCSBjfJgFSx_Member%20Award%20icon_300w.jpg"/>
          <p:cNvPicPr>
            <a:picLocks noChangeAspect="1" noChangeArrowheads="1"/>
          </p:cNvPicPr>
          <p:nvPr/>
        </p:nvPicPr>
        <p:blipFill rotWithShape="1">
          <a:blip r:embed="rId3">
            <a:extLst>
              <a:ext uri="{28A0092B-C50C-407E-A947-70E740481C1C}">
                <a14:useLocalDpi xmlns:a14="http://schemas.microsoft.com/office/drawing/2010/main" val="0"/>
              </a:ext>
            </a:extLst>
          </a:blip>
          <a:srcRect l="22703" r="15964" b="22489"/>
          <a:stretch/>
        </p:blipFill>
        <p:spPr bwMode="auto">
          <a:xfrm>
            <a:off x="647700" y="2450222"/>
            <a:ext cx="2438400" cy="2937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5200" y="2138909"/>
            <a:ext cx="4648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Nominations begin at the state level; deadlines vary by state</a:t>
            </a:r>
          </a:p>
          <a:p>
            <a:pPr marL="285750" indent="-285750">
              <a:buFont typeface="Arial" panose="020B0604020202020204" pitchFamily="34" charset="0"/>
              <a:buChar char="•"/>
            </a:pPr>
            <a:r>
              <a:rPr lang="en-US" dirty="0" smtClean="0"/>
              <a:t>State winners are eligible to progress onto their Region level (only one winner per category). They must be ACTE members and have their nominations submitted on the Awards Portal by </a:t>
            </a:r>
            <a:r>
              <a:rPr lang="en-US" b="1" dirty="0" smtClean="0"/>
              <a:t>March 1.</a:t>
            </a:r>
            <a:r>
              <a:rPr lang="en-US" dirty="0" smtClean="0"/>
              <a:t> </a:t>
            </a:r>
          </a:p>
          <a:p>
            <a:pPr marL="285750" indent="-285750">
              <a:buFont typeface="Arial" panose="020B0604020202020204" pitchFamily="34" charset="0"/>
              <a:buChar char="•"/>
            </a:pPr>
            <a:r>
              <a:rPr lang="en-US" dirty="0" smtClean="0"/>
              <a:t>Region winners are announced at their respective conferences. Winners move forward automatically for consideration at the national level. </a:t>
            </a:r>
          </a:p>
          <a:p>
            <a:pPr marL="285750" indent="-285750">
              <a:buFont typeface="Arial" panose="020B0604020202020204" pitchFamily="34" charset="0"/>
              <a:buChar char="•"/>
            </a:pPr>
            <a:r>
              <a:rPr lang="en-US" dirty="0" smtClean="0"/>
              <a:t>National winners are announced at ACTE’s </a:t>
            </a:r>
            <a:r>
              <a:rPr lang="en-US" dirty="0" err="1" smtClean="0"/>
              <a:t>CareerTech</a:t>
            </a:r>
            <a:r>
              <a:rPr lang="en-US" dirty="0" smtClean="0"/>
              <a:t> VISION. </a:t>
            </a:r>
            <a:endParaRPr lang="en-US" dirty="0"/>
          </a:p>
        </p:txBody>
      </p:sp>
    </p:spTree>
    <p:extLst>
      <p:ext uri="{BB962C8B-B14F-4D97-AF65-F5344CB8AC3E}">
        <p14:creationId xmlns:p14="http://schemas.microsoft.com/office/powerpoint/2010/main" val="1775482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7315200" cy="808038"/>
          </a:xfrm>
        </p:spPr>
        <p:txBody>
          <a:bodyPr>
            <a:normAutofit fontScale="90000"/>
          </a:bodyPr>
          <a:lstStyle/>
          <a:p>
            <a:pPr algn="l"/>
            <a:r>
              <a:rPr lang="en-US" sz="3200" b="1" dirty="0" smtClean="0">
                <a:solidFill>
                  <a:srgbClr val="002060"/>
                </a:solidFill>
                <a:latin typeface="+mn-lt"/>
                <a:cs typeface="Palatino"/>
              </a:rPr>
              <a:t>The Online Process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149225" y="5815014"/>
            <a:ext cx="8991600" cy="4136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a:spcBef>
                <a:spcPts val="0"/>
              </a:spcBef>
            </a:pPr>
            <a:endParaRPr lang="en-US" altLang="en-US" sz="2300" b="1" dirty="0" smtClean="0">
              <a:cs typeface="Palatino"/>
            </a:endParaRPr>
          </a:p>
        </p:txBody>
      </p:sp>
      <p:cxnSp>
        <p:nvCxnSpPr>
          <p:cNvPr id="6" name="Straight Connector 5"/>
          <p:cNvCxnSpPr/>
          <p:nvPr/>
        </p:nvCxnSpPr>
        <p:spPr>
          <a:xfrm>
            <a:off x="152400" y="2027238"/>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2138909"/>
            <a:ext cx="7772400" cy="3416320"/>
          </a:xfrm>
          <a:prstGeom prst="rect">
            <a:avLst/>
          </a:prstGeom>
          <a:noFill/>
        </p:spPr>
        <p:txBody>
          <a:bodyPr wrap="square" rtlCol="0">
            <a:spAutoFit/>
          </a:bodyPr>
          <a:lstStyle/>
          <a:p>
            <a:r>
              <a:rPr lang="en-US" dirty="0"/>
              <a:t>All Region award candidates must submit their nominations online via the ACTE Awards </a:t>
            </a:r>
            <a:r>
              <a:rPr lang="en-US" dirty="0" smtClean="0"/>
              <a:t>Portal:</a:t>
            </a:r>
          </a:p>
          <a:p>
            <a:endParaRPr lang="en-US" dirty="0"/>
          </a:p>
          <a:p>
            <a:endParaRPr lang="en-US" dirty="0" smtClean="0"/>
          </a:p>
          <a:p>
            <a:endParaRPr lang="en-US" dirty="0"/>
          </a:p>
          <a:p>
            <a:r>
              <a:rPr lang="en-US" dirty="0" smtClean="0"/>
              <a:t>The </a:t>
            </a:r>
            <a:r>
              <a:rPr lang="en-US" dirty="0"/>
              <a:t>Portal is also equipped to host the state-level awards as </a:t>
            </a:r>
            <a:r>
              <a:rPr lang="en-US" dirty="0" smtClean="0"/>
              <a:t>well! The Awards Portal automates several steps of the nomination and review process, saving award chairs time. </a:t>
            </a:r>
          </a:p>
          <a:p>
            <a:endParaRPr lang="en-US" dirty="0"/>
          </a:p>
          <a:p>
            <a:r>
              <a:rPr lang="en-US" dirty="0" smtClean="0"/>
              <a:t>Many states use the Awards Portal for their programs (it is free for all affiliated states). If your state does not currently use the Awards Portal but would like to, please contact ACTE staff (</a:t>
            </a:r>
            <a:r>
              <a:rPr lang="en-US" dirty="0" smtClean="0">
                <a:hlinkClick r:id="rId3"/>
              </a:rPr>
              <a:t>awards@acteonline.org</a:t>
            </a:r>
            <a:r>
              <a:rPr lang="en-US" dirty="0" smtClean="0"/>
              <a:t>). </a:t>
            </a:r>
            <a:endParaRPr lang="en-US" dirty="0"/>
          </a:p>
        </p:txBody>
      </p:sp>
      <p:sp>
        <p:nvSpPr>
          <p:cNvPr id="7" name="Rectangle 6"/>
          <p:cNvSpPr/>
          <p:nvPr/>
        </p:nvSpPr>
        <p:spPr>
          <a:xfrm>
            <a:off x="0" y="2895600"/>
            <a:ext cx="9140825" cy="457200"/>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https://acte.secure-platform.com</a:t>
            </a:r>
          </a:p>
        </p:txBody>
      </p:sp>
    </p:spTree>
    <p:extLst>
      <p:ext uri="{BB962C8B-B14F-4D97-AF65-F5344CB8AC3E}">
        <p14:creationId xmlns:p14="http://schemas.microsoft.com/office/powerpoint/2010/main" val="2077131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 y="1066800"/>
            <a:ext cx="7467600" cy="1265238"/>
          </a:xfrm>
        </p:spPr>
        <p:txBody>
          <a:bodyPr>
            <a:normAutofit/>
          </a:bodyPr>
          <a:lstStyle/>
          <a:p>
            <a:pPr algn="l"/>
            <a:r>
              <a:rPr lang="en-US" sz="3200" b="1" dirty="0" smtClean="0">
                <a:solidFill>
                  <a:srgbClr val="002060"/>
                </a:solidFill>
                <a:latin typeface="+mn-lt"/>
                <a:cs typeface="Palatino"/>
              </a:rPr>
              <a:t>Where do nominations come from?</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152400" y="1981200"/>
            <a:ext cx="8686799"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r>
              <a:rPr lang="en-US" altLang="en-US" sz="2300" dirty="0" smtClean="0">
                <a:latin typeface="+mj-lt"/>
                <a:cs typeface="Palatino"/>
              </a:rPr>
              <a:t>ACTE allows self-nominations for the awards, as well as nominations from peers. For the most part, candidates are either directly nominated or encouraged to nominate by </a:t>
            </a:r>
            <a:r>
              <a:rPr lang="en-US" altLang="en-US" sz="2300" b="1" dirty="0" smtClean="0">
                <a:latin typeface="+mj-lt"/>
                <a:cs typeface="Palatino"/>
              </a:rPr>
              <a:t>a colleague, supervisor, or peer</a:t>
            </a:r>
            <a:r>
              <a:rPr lang="en-US" altLang="en-US" sz="2300" dirty="0" smtClean="0">
                <a:latin typeface="+mj-lt"/>
                <a:cs typeface="Palatino"/>
              </a:rPr>
              <a:t>. </a:t>
            </a:r>
          </a:p>
          <a:p>
            <a:pPr marL="4572" indent="0">
              <a:spcBef>
                <a:spcPts val="1128"/>
              </a:spcBef>
              <a:spcAft>
                <a:spcPts val="1200"/>
              </a:spcAft>
              <a:buNone/>
            </a:pPr>
            <a:r>
              <a:rPr lang="en-US" altLang="en-US" sz="2300" dirty="0" smtClean="0">
                <a:latin typeface="+mj-lt"/>
                <a:cs typeface="Palatino"/>
              </a:rPr>
              <a:t>States solicit nominations from:</a:t>
            </a:r>
          </a:p>
          <a:p>
            <a:pPr marL="347472">
              <a:spcBef>
                <a:spcPts val="0"/>
              </a:spcBef>
            </a:pPr>
            <a:r>
              <a:rPr lang="en-US" altLang="en-US" sz="2300" b="1" dirty="0">
                <a:latin typeface="+mj-lt"/>
                <a:cs typeface="Palatino"/>
              </a:rPr>
              <a:t>Board of </a:t>
            </a:r>
            <a:r>
              <a:rPr lang="en-US" altLang="en-US" sz="2300" b="1" dirty="0" smtClean="0">
                <a:latin typeface="+mj-lt"/>
                <a:cs typeface="Palatino"/>
              </a:rPr>
              <a:t>Directors</a:t>
            </a:r>
            <a:endParaRPr lang="en-US" altLang="en-US" sz="2300" b="1" dirty="0">
              <a:latin typeface="+mj-lt"/>
              <a:cs typeface="Palatino"/>
            </a:endParaRPr>
          </a:p>
          <a:p>
            <a:pPr marL="347472">
              <a:spcBef>
                <a:spcPts val="0"/>
              </a:spcBef>
            </a:pPr>
            <a:r>
              <a:rPr lang="en-US" altLang="en-US" sz="2300" b="1" dirty="0">
                <a:latin typeface="+mj-lt"/>
                <a:cs typeface="Palatino"/>
              </a:rPr>
              <a:t>Administrators</a:t>
            </a:r>
          </a:p>
          <a:p>
            <a:pPr marL="347472">
              <a:spcBef>
                <a:spcPts val="0"/>
              </a:spcBef>
            </a:pPr>
            <a:r>
              <a:rPr lang="en-US" altLang="en-US" sz="2300" b="1" dirty="0">
                <a:latin typeface="+mj-lt"/>
                <a:cs typeface="Palatino"/>
              </a:rPr>
              <a:t>Past award winners</a:t>
            </a:r>
          </a:p>
          <a:p>
            <a:pPr marL="347472">
              <a:spcBef>
                <a:spcPts val="0"/>
              </a:spcBef>
            </a:pPr>
            <a:r>
              <a:rPr lang="en-US" altLang="en-US" sz="2300" b="1" dirty="0" smtClean="0">
                <a:latin typeface="+mj-lt"/>
                <a:cs typeface="Palatino"/>
              </a:rPr>
              <a:t>Division leaders:</a:t>
            </a:r>
            <a:r>
              <a:rPr lang="en-US" altLang="en-US" sz="2300" dirty="0" smtClean="0">
                <a:latin typeface="+mj-lt"/>
                <a:cs typeface="Palatino"/>
              </a:rPr>
              <a:t> several states charge their Divisions with putting forth a candidate in each award category. Some Divisions hold their own contests/review processes to select a candidate; others seek out a single nominee to put forward. </a:t>
            </a:r>
          </a:p>
          <a:p>
            <a:pPr marL="347472">
              <a:spcBef>
                <a:spcPts val="0"/>
              </a:spcBef>
            </a:pPr>
            <a:endParaRPr lang="en-US" altLang="en-US" sz="2300" dirty="0" smtClean="0">
              <a:latin typeface="+mj-lt"/>
              <a:cs typeface="Palatino"/>
            </a:endParaRPr>
          </a:p>
        </p:txBody>
      </p:sp>
    </p:spTree>
    <p:extLst>
      <p:ext uri="{BB962C8B-B14F-4D97-AF65-F5344CB8AC3E}">
        <p14:creationId xmlns:p14="http://schemas.microsoft.com/office/powerpoint/2010/main" val="3335155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7467600" cy="1265238"/>
          </a:xfrm>
        </p:spPr>
        <p:txBody>
          <a:bodyPr>
            <a:normAutofit/>
          </a:bodyPr>
          <a:lstStyle/>
          <a:p>
            <a:pPr algn="l"/>
            <a:r>
              <a:rPr lang="en-US" sz="3200" b="1" dirty="0" smtClean="0">
                <a:solidFill>
                  <a:srgbClr val="002060"/>
                </a:solidFill>
                <a:latin typeface="+mn-lt"/>
                <a:cs typeface="Palatino"/>
              </a:rPr>
              <a:t>Sending out a Call for Nominations</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 y="2057400"/>
            <a:ext cx="8763000" cy="1938992"/>
          </a:xfrm>
          <a:prstGeom prst="rect">
            <a:avLst/>
          </a:prstGeom>
          <a:noFill/>
        </p:spPr>
        <p:txBody>
          <a:bodyPr wrap="square" rtlCol="0">
            <a:spAutoFit/>
          </a:bodyPr>
          <a:lstStyle/>
          <a:p>
            <a:pPr marL="342900" indent="-342900">
              <a:buFont typeface="+mj-lt"/>
              <a:buAutoNum type="arabicPeriod"/>
            </a:pPr>
            <a:r>
              <a:rPr lang="en-US" sz="2000" b="1" dirty="0" smtClean="0"/>
              <a:t>What should your Call for Nominations include?</a:t>
            </a:r>
          </a:p>
          <a:p>
            <a:pPr marL="742950" lvl="1" indent="-285750">
              <a:buFont typeface="Arial" panose="020B0604020202020204" pitchFamily="34" charset="0"/>
              <a:buChar char="•"/>
            </a:pPr>
            <a:r>
              <a:rPr lang="en-US" sz="2000" dirty="0" smtClean="0"/>
              <a:t>A listing of awards that are open for nominations</a:t>
            </a:r>
          </a:p>
          <a:p>
            <a:pPr marL="742950" lvl="1" indent="-285750">
              <a:buFont typeface="Arial" panose="020B0604020202020204" pitchFamily="34" charset="0"/>
              <a:buChar char="•"/>
            </a:pPr>
            <a:r>
              <a:rPr lang="en-US" sz="2000" dirty="0" smtClean="0"/>
              <a:t>Deadlines and links to apply</a:t>
            </a:r>
          </a:p>
          <a:p>
            <a:pPr marL="742950" lvl="1" indent="-285750">
              <a:buFont typeface="Arial" panose="020B0604020202020204" pitchFamily="34" charset="0"/>
              <a:buChar char="•"/>
            </a:pPr>
            <a:r>
              <a:rPr lang="en-US" sz="2000" dirty="0" smtClean="0"/>
              <a:t>The point of contact for any questions (usually the awards chair)</a:t>
            </a:r>
          </a:p>
          <a:p>
            <a:pPr marL="742950" lvl="1" indent="-285750">
              <a:buFont typeface="Arial" panose="020B0604020202020204" pitchFamily="34" charset="0"/>
              <a:buChar char="•"/>
            </a:pPr>
            <a:r>
              <a:rPr lang="en-US" sz="2000" dirty="0" smtClean="0"/>
              <a:t>A “hook” to generate excitement around the awards (ex. a listing of the winner benefits, inspirational messaging around the value of the awards)</a:t>
            </a:r>
          </a:p>
        </p:txBody>
      </p:sp>
    </p:spTree>
    <p:extLst>
      <p:ext uri="{BB962C8B-B14F-4D97-AF65-F5344CB8AC3E}">
        <p14:creationId xmlns:p14="http://schemas.microsoft.com/office/powerpoint/2010/main" val="890965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7467600" cy="1265238"/>
          </a:xfrm>
        </p:spPr>
        <p:txBody>
          <a:bodyPr>
            <a:normAutofit/>
          </a:bodyPr>
          <a:lstStyle/>
          <a:p>
            <a:pPr algn="l"/>
            <a:r>
              <a:rPr lang="en-US" sz="3200" b="1" dirty="0" smtClean="0">
                <a:solidFill>
                  <a:srgbClr val="002060"/>
                </a:solidFill>
                <a:latin typeface="+mn-lt"/>
                <a:cs typeface="Palatino"/>
              </a:rPr>
              <a:t>Sending out a Call for Nominations (cont’d)</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8834" y="2227123"/>
            <a:ext cx="8763000" cy="1938992"/>
          </a:xfrm>
          <a:prstGeom prst="rect">
            <a:avLst/>
          </a:prstGeom>
          <a:noFill/>
        </p:spPr>
        <p:txBody>
          <a:bodyPr wrap="square" rtlCol="0">
            <a:spAutoFit/>
          </a:bodyPr>
          <a:lstStyle/>
          <a:p>
            <a:r>
              <a:rPr lang="en-US" b="1" dirty="0" smtClean="0"/>
              <a:t>2</a:t>
            </a:r>
            <a:r>
              <a:rPr lang="en-US" sz="2000" dirty="0" smtClean="0"/>
              <a:t>.     </a:t>
            </a:r>
            <a:r>
              <a:rPr lang="en-US" sz="2000" b="1" dirty="0" smtClean="0"/>
              <a:t>How should your Call for Nominations be sent out?</a:t>
            </a:r>
          </a:p>
          <a:p>
            <a:pPr marL="742950" lvl="1" indent="-285750">
              <a:buFont typeface="Arial" panose="020B0604020202020204" pitchFamily="34" charset="0"/>
              <a:buChar char="•"/>
            </a:pPr>
            <a:r>
              <a:rPr lang="en-US" sz="2000" dirty="0" smtClean="0"/>
              <a:t>Posted on the state website; pushed out through state mobile app</a:t>
            </a:r>
          </a:p>
          <a:p>
            <a:pPr marL="742950" lvl="1" indent="-285750">
              <a:buFont typeface="Arial" panose="020B0604020202020204" pitchFamily="34" charset="0"/>
              <a:buChar char="•"/>
            </a:pPr>
            <a:r>
              <a:rPr lang="en-US" sz="2000" dirty="0" smtClean="0"/>
              <a:t>Shared through e-blasts to members; the state newsletter</a:t>
            </a:r>
          </a:p>
          <a:p>
            <a:pPr marL="742950" lvl="1" indent="-285750">
              <a:buFont typeface="Arial" panose="020B0604020202020204" pitchFamily="34" charset="0"/>
              <a:buChar char="•"/>
            </a:pPr>
            <a:r>
              <a:rPr lang="en-US" sz="2000" dirty="0" smtClean="0"/>
              <a:t>Targeted emails to special groups (ex. Division leaders, past winners, etc.)</a:t>
            </a:r>
          </a:p>
          <a:p>
            <a:pPr marL="742950" lvl="1" indent="-285750">
              <a:buFont typeface="Arial" panose="020B0604020202020204" pitchFamily="34" charset="0"/>
              <a:buChar char="•"/>
            </a:pPr>
            <a:r>
              <a:rPr lang="en-US" sz="2000" dirty="0" smtClean="0"/>
              <a:t>Print materials (if there are opportunities to promote in person)</a:t>
            </a:r>
          </a:p>
          <a:p>
            <a:pPr marL="742950" lvl="1" indent="-285750">
              <a:buFont typeface="Arial" panose="020B0604020202020204" pitchFamily="34" charset="0"/>
              <a:buChar char="•"/>
            </a:pPr>
            <a:r>
              <a:rPr lang="en-US" sz="2000" dirty="0" smtClean="0"/>
              <a:t>Word of mouth (Awards Committee, Board of Directors, etc.)</a:t>
            </a:r>
          </a:p>
        </p:txBody>
      </p:sp>
    </p:spTree>
    <p:extLst>
      <p:ext uri="{BB962C8B-B14F-4D97-AF65-F5344CB8AC3E}">
        <p14:creationId xmlns:p14="http://schemas.microsoft.com/office/powerpoint/2010/main" val="316793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7467600" cy="1265238"/>
          </a:xfrm>
        </p:spPr>
        <p:txBody>
          <a:bodyPr>
            <a:normAutofit/>
          </a:bodyPr>
          <a:lstStyle/>
          <a:p>
            <a:pPr algn="l"/>
            <a:r>
              <a:rPr lang="en-US" sz="3200" b="1" dirty="0" smtClean="0">
                <a:solidFill>
                  <a:srgbClr val="002060"/>
                </a:solidFill>
                <a:latin typeface="+mn-lt"/>
                <a:cs typeface="Palatino"/>
              </a:rPr>
              <a:t>Sending out a Call for Nominations (cont’d)</a:t>
            </a:r>
            <a:r>
              <a:rPr lang="en-US" sz="5400" b="1" dirty="0" smtClean="0">
                <a:solidFill>
                  <a:srgbClr val="002060"/>
                </a:solidFill>
                <a:latin typeface="+mn-lt"/>
                <a:cs typeface="Palatino"/>
              </a:rPr>
              <a:t/>
            </a:r>
            <a:br>
              <a:rPr lang="en-US" sz="5400" b="1" dirty="0" smtClean="0">
                <a:solidFill>
                  <a:srgbClr val="002060"/>
                </a:solidFill>
                <a:latin typeface="+mn-lt"/>
                <a:cs typeface="Palatino"/>
              </a:rPr>
            </a:br>
            <a:endParaRPr lang="en-US" sz="2000" dirty="0">
              <a:latin typeface="+mn-lt"/>
            </a:endParaRPr>
          </a:p>
        </p:txBody>
      </p:sp>
      <p:sp>
        <p:nvSpPr>
          <p:cNvPr id="4" name="Title 3"/>
          <p:cNvSpPr txBox="1">
            <a:spLocks/>
          </p:cNvSpPr>
          <p:nvPr/>
        </p:nvSpPr>
        <p:spPr>
          <a:xfrm>
            <a:off x="381000" y="914400"/>
            <a:ext cx="71628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2000" i="1" dirty="0" smtClean="0">
              <a:solidFill>
                <a:schemeClr val="bg1"/>
              </a:solidFill>
              <a:latin typeface="Palatino"/>
              <a:cs typeface="Palatino"/>
            </a:endParaRPr>
          </a:p>
        </p:txBody>
      </p:sp>
      <p:sp>
        <p:nvSpPr>
          <p:cNvPr id="5" name="Content Placeholder 4"/>
          <p:cNvSpPr txBox="1">
            <a:spLocks/>
          </p:cNvSpPr>
          <p:nvPr/>
        </p:nvSpPr>
        <p:spPr>
          <a:xfrm>
            <a:off x="76200" y="2057400"/>
            <a:ext cx="8988268"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 indent="0">
              <a:spcBef>
                <a:spcPts val="1128"/>
              </a:spcBef>
              <a:spcAft>
                <a:spcPts val="1200"/>
              </a:spcAft>
              <a:buNone/>
            </a:pPr>
            <a:endParaRPr lang="en-US" sz="2200" dirty="0" smtClean="0"/>
          </a:p>
        </p:txBody>
      </p:sp>
      <p:cxnSp>
        <p:nvCxnSpPr>
          <p:cNvPr id="6" name="Straight Connector 5"/>
          <p:cNvCxnSpPr/>
          <p:nvPr/>
        </p:nvCxnSpPr>
        <p:spPr>
          <a:xfrm>
            <a:off x="152400" y="18288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2133599"/>
            <a:ext cx="8763000" cy="2246769"/>
          </a:xfrm>
          <a:prstGeom prst="rect">
            <a:avLst/>
          </a:prstGeom>
          <a:noFill/>
        </p:spPr>
        <p:txBody>
          <a:bodyPr wrap="square" rtlCol="0">
            <a:spAutoFit/>
          </a:bodyPr>
          <a:lstStyle/>
          <a:p>
            <a:pPr marL="342900" indent="-342900">
              <a:buAutoNum type="arabicPeriod" startAt="3"/>
            </a:pPr>
            <a:r>
              <a:rPr lang="en-US" sz="2000" b="1" dirty="0" smtClean="0"/>
              <a:t>When should your Call for Nominations be sent out?</a:t>
            </a:r>
          </a:p>
          <a:p>
            <a:pPr marL="800100" lvl="1" indent="-342900">
              <a:buFont typeface="Arial" panose="020B0604020202020204" pitchFamily="34" charset="0"/>
              <a:buChar char="•"/>
            </a:pPr>
            <a:r>
              <a:rPr lang="en-US" sz="2000" dirty="0" smtClean="0"/>
              <a:t>At least six (6) weeks before the deadline; up to four months is a good timeline</a:t>
            </a:r>
          </a:p>
          <a:p>
            <a:pPr marL="800100" lvl="1" indent="-342900">
              <a:buFont typeface="Arial" panose="020B0604020202020204" pitchFamily="34" charset="0"/>
              <a:buChar char="•"/>
            </a:pPr>
            <a:r>
              <a:rPr lang="en-US" sz="2000" dirty="0" smtClean="0"/>
              <a:t>According to marketing experts, people need to hear something nine (9) times before they take action! Send reminders about your awards and the deadline.</a:t>
            </a:r>
          </a:p>
          <a:p>
            <a:pPr marL="342900" indent="-342900">
              <a:buAutoNum type="arabicPeriod" startAt="2"/>
            </a:pPr>
            <a:endParaRPr lang="en-US" sz="2000" dirty="0" smtClean="0"/>
          </a:p>
        </p:txBody>
      </p:sp>
    </p:spTree>
    <p:extLst>
      <p:ext uri="{BB962C8B-B14F-4D97-AF65-F5344CB8AC3E}">
        <p14:creationId xmlns:p14="http://schemas.microsoft.com/office/powerpoint/2010/main" val="3773891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2865</Words>
  <Application>Microsoft Office PowerPoint</Application>
  <PresentationFormat>On-screen Show (4:3)</PresentationFormat>
  <Paragraphs>348</Paragraphs>
  <Slides>29</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Palatino</vt:lpstr>
      <vt:lpstr>Tahoma</vt:lpstr>
      <vt:lpstr>Wingdings</vt:lpstr>
      <vt:lpstr>Office Theme</vt:lpstr>
      <vt:lpstr>Office Theme</vt:lpstr>
      <vt:lpstr>PowerPoint Presentation</vt:lpstr>
      <vt:lpstr>PowerPoint Presentation</vt:lpstr>
      <vt:lpstr>ACTE’s Awards </vt:lpstr>
      <vt:lpstr>The Nomination Process </vt:lpstr>
      <vt:lpstr>The Online Process </vt:lpstr>
      <vt:lpstr>Where do nominations come from? </vt:lpstr>
      <vt:lpstr>Sending out a Call for Nominations </vt:lpstr>
      <vt:lpstr>Sending out a Call for Nominations (cont’d) </vt:lpstr>
      <vt:lpstr>Sending out a Call for Nominations (cont’d) </vt:lpstr>
      <vt:lpstr>Tips from Other States… </vt:lpstr>
      <vt:lpstr>Monitoring Nominations &amp; Extending Deadlines </vt:lpstr>
      <vt:lpstr>Setting up Your Awards Committee </vt:lpstr>
      <vt:lpstr>Interviews at the State Level </vt:lpstr>
      <vt:lpstr>ACTE Resources for Judges </vt:lpstr>
      <vt:lpstr>Selecting Winners </vt:lpstr>
      <vt:lpstr>Recognizing Winners at Your Conference </vt:lpstr>
      <vt:lpstr>Recognizing Winners at Your Conference (cont’d) </vt:lpstr>
      <vt:lpstr>Winner Benefits </vt:lpstr>
      <vt:lpstr>Promoting Your Winners </vt:lpstr>
      <vt:lpstr>After Winning… </vt:lpstr>
      <vt:lpstr>Moving on to the Region Round </vt:lpstr>
      <vt:lpstr>PowerPoint Presentation</vt:lpstr>
      <vt:lpstr>Common Challenges for State Awards </vt:lpstr>
      <vt:lpstr>Where to Start? </vt:lpstr>
      <vt:lpstr>Improving Your Processes… </vt:lpstr>
      <vt:lpstr>Adding Value… </vt:lpstr>
      <vt:lpstr>Tips from ACTE </vt:lpstr>
      <vt:lpstr>Resources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Connet</dc:creator>
  <cp:lastModifiedBy>Kate Dowdy</cp:lastModifiedBy>
  <cp:revision>90</cp:revision>
  <dcterms:created xsi:type="dcterms:W3CDTF">2017-07-12T15:35:59Z</dcterms:created>
  <dcterms:modified xsi:type="dcterms:W3CDTF">2017-10-03T20:23:35Z</dcterms:modified>
</cp:coreProperties>
</file>